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2" r:id="rId1"/>
  </p:sldMasterIdLst>
  <p:notesMasterIdLst>
    <p:notesMasterId r:id="rId6"/>
  </p:notesMasterIdLst>
  <p:sldIdLst>
    <p:sldId id="257" r:id="rId2"/>
    <p:sldId id="263" r:id="rId3"/>
    <p:sldId id="264" r:id="rId4"/>
    <p:sldId id="265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9B86"/>
    <a:srgbClr val="5B646D"/>
    <a:srgbClr val="EC12D2"/>
    <a:srgbClr val="E29984"/>
    <a:srgbClr val="7980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108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0" d="100"/>
        <a:sy n="180" d="100"/>
      </p:scale>
      <p:origin x="0" y="-73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234F04-69C3-45A6-95C2-D5A358B514F4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085A39-566B-4E02-8FD6-B97F38745D4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1228663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" name="Google Shape;1177;gd851afca02_1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8" name="Google Shape;1178;gd851afca02_1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52004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7676-7EE6-4F29-AAA6-E4B6D7D20D69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  <p:pic>
        <p:nvPicPr>
          <p:cNvPr id="19" name="Google Shape;19;p2"/>
          <p:cNvPicPr preferRelativeResize="0"/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 rot="8397711">
            <a:off x="-1138957" y="1844465"/>
            <a:ext cx="3889291" cy="79609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37;p2"/>
          <p:cNvPicPr preferRelativeResize="0"/>
          <p:nvPr userDrawn="1"/>
        </p:nvPicPr>
        <p:blipFill>
          <a:blip r:embed="rId3">
            <a:alphaModFix amt="78000"/>
          </a:blip>
          <a:stretch>
            <a:fillRect/>
          </a:stretch>
        </p:blipFill>
        <p:spPr>
          <a:xfrm rot="-2700009">
            <a:off x="7622969" y="1464555"/>
            <a:ext cx="509567" cy="149005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41;p2"/>
          <p:cNvPicPr preferRelativeResize="0"/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 rot="8397697">
            <a:off x="8287038" y="836548"/>
            <a:ext cx="2125804" cy="41091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39117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7676-7EE6-4F29-AAA6-E4B6D7D20D69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455233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7676-7EE6-4F29-AAA6-E4B6D7D20D69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750873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7676-7EE6-4F29-AAA6-E4B6D7D20D69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951886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7676-7EE6-4F29-AAA6-E4B6D7D20D69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8527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7676-7EE6-4F29-AAA6-E4B6D7D20D69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2991275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7676-7EE6-4F29-AAA6-E4B6D7D20D69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4139134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7676-7EE6-4F29-AAA6-E4B6D7D20D69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444177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7676-7EE6-4F29-AAA6-E4B6D7D20D69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710378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7676-7EE6-4F29-AAA6-E4B6D7D20D69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917989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7676-7EE6-4F29-AAA6-E4B6D7D20D69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197856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7676-7EE6-4F29-AAA6-E4B6D7D20D69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  <p:pic>
        <p:nvPicPr>
          <p:cNvPr id="10" name="Google Shape;77;p5"/>
          <p:cNvPicPr preferRelativeResize="0"/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 rot="-5399947" flipH="1">
            <a:off x="751610" y="3062287"/>
            <a:ext cx="6650179" cy="95508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8062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7676-7EE6-4F29-AAA6-E4B6D7D20D69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531221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7676-7EE6-4F29-AAA6-E4B6D7D20D69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469247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7676-7EE6-4F29-AAA6-E4B6D7D20D69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511899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7676-7EE6-4F29-AAA6-E4B6D7D20D69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789694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8E7676-7EE6-4F29-AAA6-E4B6D7D20D69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044285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  <p:sldLayoutId id="2147483837" r:id="rId5"/>
    <p:sldLayoutId id="2147483838" r:id="rId6"/>
    <p:sldLayoutId id="2147483839" r:id="rId7"/>
    <p:sldLayoutId id="2147483840" r:id="rId8"/>
    <p:sldLayoutId id="2147483841" r:id="rId9"/>
    <p:sldLayoutId id="2147483842" r:id="rId10"/>
    <p:sldLayoutId id="2147483843" r:id="rId11"/>
    <p:sldLayoutId id="2147483844" r:id="rId12"/>
    <p:sldLayoutId id="2147483845" r:id="rId13"/>
    <p:sldLayoutId id="2147483846" r:id="rId14"/>
    <p:sldLayoutId id="2147483847" r:id="rId15"/>
    <p:sldLayoutId id="214748384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" name="Google Shape;1180;p66"/>
          <p:cNvSpPr txBox="1">
            <a:spLocks noGrp="1"/>
          </p:cNvSpPr>
          <p:nvPr>
            <p:ph type="ctrTitle"/>
          </p:nvPr>
        </p:nvSpPr>
        <p:spPr>
          <a:xfrm>
            <a:off x="471489" y="2660651"/>
            <a:ext cx="6484015" cy="1234727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s-MX" b="1" dirty="0">
                <a:ln/>
                <a:solidFill>
                  <a:schemeClr val="accent3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¿Qué es el arte urbano?</a:t>
            </a:r>
            <a:endParaRPr b="1" dirty="0">
              <a:ln/>
              <a:solidFill>
                <a:schemeClr val="accent3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1181" name="Google Shape;1181;p66"/>
          <p:cNvSpPr txBox="1">
            <a:spLocks noGrp="1"/>
          </p:cNvSpPr>
          <p:nvPr>
            <p:ph type="subTitle" idx="1"/>
          </p:nvPr>
        </p:nvSpPr>
        <p:spPr>
          <a:xfrm>
            <a:off x="715504" y="3895378"/>
            <a:ext cx="6858000" cy="1241822"/>
          </a:xfrm>
          <a:prstGeom prst="flowChartPunchedTape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z="508000" extrusionH="190500" contourW="12700" prstMaterial="flat">
            <a:bevelB w="190500" h="190500" prst="hardEdge"/>
            <a:extrusionClr>
              <a:srgbClr val="E29984"/>
            </a:extrusionClr>
            <a:contourClr>
              <a:srgbClr val="E29984"/>
            </a:contourClr>
          </a:sp3d>
        </p:spPr>
        <p:txBody>
          <a:bodyPr spcFirstLastPara="1" vert="horz" wrap="square" lIns="91425" tIns="91425" rIns="91425" bIns="91425" rtlCol="0" anchor="ctr" anchorCtr="0">
            <a:noAutofit/>
            <a:flatTx/>
          </a:bodyPr>
          <a:lstStyle/>
          <a:p>
            <a:r>
              <a:rPr lang="es-AR" sz="405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Conocido</a:t>
            </a:r>
            <a:r>
              <a:rPr lang="es-AR" dirty="0"/>
              <a:t> </a:t>
            </a:r>
            <a:r>
              <a:rPr lang="es-AR" sz="405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como</a:t>
            </a:r>
            <a:r>
              <a:rPr lang="es-AR" dirty="0"/>
              <a:t> </a:t>
            </a:r>
            <a:r>
              <a:rPr lang="es-AR" sz="405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Street</a:t>
            </a:r>
            <a:r>
              <a:rPr lang="es-AR" dirty="0"/>
              <a:t> </a:t>
            </a:r>
            <a:r>
              <a:rPr lang="es-AR" sz="405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arts.</a:t>
            </a:r>
            <a:endParaRPr sz="405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7884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1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es-MX" b="1" dirty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Tipos y estilos de grafiti</a:t>
            </a:r>
            <a:endParaRPr lang="es-AR" b="1" dirty="0">
              <a:ln w="1270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AR" dirty="0">
                <a:solidFill>
                  <a:srgbClr val="EC12D2"/>
                </a:solidFill>
              </a:rPr>
              <a:t>Obras o </a:t>
            </a:r>
            <a:r>
              <a:rPr lang="es-AR" dirty="0" smtClean="0">
                <a:solidFill>
                  <a:srgbClr val="EC12D2"/>
                </a:solidFill>
              </a:rPr>
              <a:t>piezas</a:t>
            </a:r>
            <a:endParaRPr lang="es-AR" dirty="0">
              <a:solidFill>
                <a:srgbClr val="EC12D2"/>
              </a:solidFill>
            </a:endParaRP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ES" dirty="0" smtClean="0"/>
              <a:t>Obras de gran complejidad visual  gráfica,</a:t>
            </a:r>
          </a:p>
          <a:p>
            <a:pPr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ES" dirty="0" smtClean="0"/>
              <a:t> Con tres colores o más</a:t>
            </a:r>
          </a:p>
          <a:p>
            <a:pPr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ES" dirty="0" smtClean="0"/>
              <a:t> Pueden contener figuras y letras  </a:t>
            </a:r>
          </a:p>
          <a:p>
            <a:pPr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ES" dirty="0" smtClean="0"/>
              <a:t>Suelen verse sobre varios tipos de superficies,</a:t>
            </a:r>
          </a:p>
          <a:p>
            <a:pPr marL="471476" lvl="1" indent="-257168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ES" dirty="0" smtClean="0"/>
              <a:t>murales,</a:t>
            </a:r>
          </a:p>
          <a:p>
            <a:pPr marL="471476" lvl="1" indent="-257168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ES" dirty="0" smtClean="0"/>
              <a:t> fachadas</a:t>
            </a:r>
          </a:p>
          <a:p>
            <a:pPr marL="471476" lvl="1" indent="-257168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ES" dirty="0" smtClean="0"/>
              <a:t>vagones del metro.</a:t>
            </a:r>
            <a:endParaRPr lang="es-AR" dirty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EC12D2"/>
                </a:solidFill>
              </a:rPr>
              <a:t>Bubble letters o letra pompa</a:t>
            </a:r>
            <a:endParaRPr lang="es-AR" dirty="0">
              <a:solidFill>
                <a:srgbClr val="EC12D2"/>
              </a:solidFill>
            </a:endParaRP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MX" dirty="0" smtClean="0"/>
              <a:t>Grafitis formados por letras </a:t>
            </a:r>
          </a:p>
          <a:p>
            <a:pPr marL="600060" lvl="1" indent="-257168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MX" dirty="0" smtClean="0"/>
              <a:t>Redondas</a:t>
            </a:r>
          </a:p>
          <a:p>
            <a:pPr marL="600060" lvl="1" indent="-257168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MX" dirty="0" smtClean="0"/>
              <a:t>Infladas</a:t>
            </a:r>
          </a:p>
          <a:p>
            <a:pPr marL="600060" lvl="1" indent="-257168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MX" dirty="0" smtClean="0"/>
              <a:t>Fáciles de leer</a:t>
            </a:r>
          </a:p>
          <a:p>
            <a:pPr marL="333367" indent="-316698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MX" dirty="0" smtClean="0"/>
              <a:t>Tienen al menos un color de relleno y un color en el borde.</a:t>
            </a:r>
          </a:p>
          <a:p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1853279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8001" y="1314452"/>
            <a:ext cx="6447501" cy="525437"/>
          </a:xfrm>
          <a:ln w="38100">
            <a:solidFill>
              <a:schemeClr val="accent4">
                <a:lumMod val="75000"/>
              </a:schemeClr>
            </a:solidFill>
          </a:ln>
        </p:spPr>
        <p:txBody>
          <a:bodyPr vert="horz" lIns="68580" tIns="34290" rIns="68580" bIns="34290" rtlCol="0" anchor="t">
            <a:normAutofit fontScale="90000"/>
          </a:bodyPr>
          <a:lstStyle/>
          <a:p>
            <a:pPr algn="ctr"/>
            <a:r>
              <a:rPr lang="es-AR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Mas estilos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93191" y="2098758"/>
            <a:ext cx="3780000" cy="675000"/>
          </a:xfrm>
          <a:ln w="57150">
            <a:solidFill>
              <a:srgbClr val="798087"/>
            </a:solidFill>
            <a:prstDash val="dash"/>
          </a:ln>
          <a:effectLst/>
        </p:spPr>
        <p:txBody>
          <a:bodyPr vert="horz" lIns="68580" tIns="34290" rIns="68580" bIns="34290" rtlCol="0" anchor="b">
            <a:normAutofit/>
          </a:bodyPr>
          <a:lstStyle/>
          <a:p>
            <a:pPr algn="ctr"/>
            <a:r>
              <a:rPr lang="es-AR" sz="21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Block letters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793191" y="3149671"/>
            <a:ext cx="3780000" cy="1350000"/>
          </a:xfrm>
          <a:ln w="57150">
            <a:solidFill>
              <a:srgbClr val="798087"/>
            </a:solidFill>
            <a:prstDash val="dash"/>
          </a:ln>
          <a:effectLst/>
        </p:spPr>
        <p:txBody>
          <a:bodyPr vert="horz" lIns="68580" tIns="34290" rIns="68580" bIns="34290" rtlCol="0" anchor="b">
            <a:normAutofit/>
          </a:bodyPr>
          <a:lstStyle/>
          <a:p>
            <a:pPr marL="0" indent="0" algn="ctr">
              <a:buNone/>
            </a:pPr>
            <a:r>
              <a:rPr lang="es-E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Grafitis con letras simples de producir y claramente legibles, que permitan su reconocimiento rápido y a </a:t>
            </a:r>
            <a:r>
              <a:rPr lang="es-E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distancia</a:t>
            </a:r>
            <a:endParaRPr lang="es-AR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858382" y="2098758"/>
            <a:ext cx="3780000" cy="675000"/>
          </a:xfrm>
          <a:ln w="57150">
            <a:solidFill>
              <a:srgbClr val="798087"/>
            </a:solidFill>
            <a:prstDash val="dash"/>
          </a:ln>
          <a:effectLst/>
        </p:spPr>
        <p:txBody>
          <a:bodyPr vert="horz" lIns="68580" tIns="34290" rIns="68580" bIns="34290" rtlCol="0" anchor="b">
            <a:normAutofit/>
          </a:bodyPr>
          <a:lstStyle/>
          <a:p>
            <a:pPr algn="ctr"/>
            <a:r>
              <a:rPr lang="es-AR" sz="21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Mensajes o lemas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858382" y="3157327"/>
            <a:ext cx="3780000" cy="810000"/>
          </a:xfrm>
          <a:ln w="57150">
            <a:solidFill>
              <a:srgbClr val="798087"/>
            </a:solidFill>
            <a:prstDash val="dash"/>
          </a:ln>
          <a:effectLst/>
        </p:spPr>
        <p:txBody>
          <a:bodyPr vert="horz" lIns="68580" tIns="34290" rIns="68580" bIns="34290" rtlCol="0" anchor="b">
            <a:normAutofit lnSpcReduction="10000"/>
          </a:bodyPr>
          <a:lstStyle/>
          <a:p>
            <a:pPr marL="0" indent="0" algn="ctr">
              <a:buNone/>
            </a:pPr>
            <a:r>
              <a:rPr lang="es-E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Sentencias, eslóganes o frases escritas para difundir un </a:t>
            </a:r>
            <a:r>
              <a:rPr lang="es-E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mensaje</a:t>
            </a:r>
            <a:endParaRPr lang="es-AR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75734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8001" y="1314451"/>
            <a:ext cx="6447501" cy="525439"/>
          </a:xfrm>
          <a:ln w="38100">
            <a:solidFill>
              <a:schemeClr val="accent4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es-MX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Otros </a:t>
            </a:r>
            <a:r>
              <a:rPr lang="es-AR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estilos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AR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Personajes o caracteres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506810" y="2910184"/>
            <a:ext cx="3139217" cy="751682"/>
          </a:xfrm>
        </p:spPr>
        <p:txBody>
          <a:bodyPr>
            <a:normAutofit fontScale="85000" lnSpcReduction="10000"/>
          </a:bodyPr>
          <a:lstStyle/>
          <a:p>
            <a:pPr marL="0" indent="0"/>
            <a:r>
              <a:rPr lang="es-ES" dirty="0"/>
              <a:t>Representan personajes célebres o dibujos animados, y usualmente acompañan a algunas letras</a:t>
            </a:r>
            <a:r>
              <a:rPr lang="es-ES" dirty="0" smtClean="0"/>
              <a:t>.</a:t>
            </a:r>
            <a:endParaRPr lang="es-AR" dirty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s-MX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Iconos y cómics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3816289" y="2910185"/>
            <a:ext cx="3139213" cy="823332"/>
          </a:xfrm>
        </p:spPr>
        <p:txBody>
          <a:bodyPr>
            <a:normAutofit fontScale="92500" lnSpcReduction="10000"/>
          </a:bodyPr>
          <a:lstStyle/>
          <a:p>
            <a:pPr marL="0" indent="0"/>
            <a:r>
              <a:rPr lang="es-ES" dirty="0"/>
              <a:t>Dibujos figurativos,  que buscan romper con la imagen tradicional del </a:t>
            </a:r>
            <a:r>
              <a:rPr lang="es-ES" dirty="0" smtClean="0"/>
              <a:t>grafiti.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3010722583"/>
      </p:ext>
    </p:extLst>
  </p:cSld>
  <p:clrMapOvr>
    <a:masterClrMapping/>
  </p:clrMapOvr>
</p:sld>
</file>

<file path=ppt/theme/theme1.xml><?xml version="1.0" encoding="utf-8"?>
<a:theme xmlns:a="http://schemas.openxmlformats.org/drawingml/2006/main" name="Faceta">
  <a:themeElements>
    <a:clrScheme name="Fac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369</TotalTime>
  <Words>150</Words>
  <Application>Microsoft Office PowerPoint</Application>
  <PresentationFormat>Presentación en pantalla (4:3)</PresentationFormat>
  <Paragraphs>27</Paragraphs>
  <Slides>4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10" baseType="lpstr">
      <vt:lpstr>Arial</vt:lpstr>
      <vt:lpstr>Calibri</vt:lpstr>
      <vt:lpstr>Trebuchet MS</vt:lpstr>
      <vt:lpstr>Wingdings</vt:lpstr>
      <vt:lpstr>Wingdings 3</vt:lpstr>
      <vt:lpstr>Faceta</vt:lpstr>
      <vt:lpstr>¿Qué es el arte urbano?</vt:lpstr>
      <vt:lpstr>Tipos y estilos de grafiti</vt:lpstr>
      <vt:lpstr>Mas estilos</vt:lpstr>
      <vt:lpstr>Otros estilos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Diseño-Diapositiva-Fundamentos</dc:title>
  <dc:subject>Grafiti 2</dc:subject>
  <dc:creator>Marta Barcelo</dc:creator>
  <cp:lastModifiedBy>Marta Barcelo</cp:lastModifiedBy>
  <cp:revision>32</cp:revision>
  <dcterms:created xsi:type="dcterms:W3CDTF">2025-01-31T15:30:59Z</dcterms:created>
  <dcterms:modified xsi:type="dcterms:W3CDTF">2025-03-15T14:54:13Z</dcterms:modified>
</cp:coreProperties>
</file>