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15" r:id="rId2"/>
    <p:sldMasterId id="2147483717" r:id="rId3"/>
  </p:sldMasterIdLst>
  <p:notesMasterIdLst>
    <p:notesMasterId r:id="rId10"/>
  </p:notesMasterIdLst>
  <p:sldIdLst>
    <p:sldId id="268" r:id="rId4"/>
    <p:sldId id="271" r:id="rId5"/>
    <p:sldId id="274" r:id="rId6"/>
    <p:sldId id="270" r:id="rId7"/>
    <p:sldId id="272" r:id="rId8"/>
    <p:sldId id="27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84" autoAdjust="0"/>
    <p:restoredTop sz="93883" autoAdjust="0"/>
  </p:normalViewPr>
  <p:slideViewPr>
    <p:cSldViewPr snapToGrid="0">
      <p:cViewPr>
        <p:scale>
          <a:sx n="63" d="100"/>
          <a:sy n="63" d="100"/>
        </p:scale>
        <p:origin x="8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-22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7081BB-3E14-4B1F-92D9-F186007A5A3F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BF386F-804F-4E64-8070-D85A3FF20BE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76533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 smtClean="0"/>
              <a:t>Brillo -20% contraste +40%</a:t>
            </a:r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F386F-804F-4E64-8070-D85A3FF20BED}" type="slidenum">
              <a:rPr lang="es-AR" smtClean="0"/>
              <a:t>1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998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F386F-804F-4E64-8070-D85A3FF20BED}" type="slidenum">
              <a:rPr lang="es-AR" smtClean="0"/>
              <a:t>2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5791278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F386F-804F-4E64-8070-D85A3FF20BED}" type="slidenum">
              <a:rPr lang="es-AR" smtClean="0"/>
              <a:t>4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5644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 smtClean="0"/>
              <a:t>Brillo contraste</a:t>
            </a:r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F386F-804F-4E64-8070-D85A3FF20BED}" type="slidenum">
              <a:rPr lang="es-AR" smtClean="0"/>
              <a:t>5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77426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0542B-F279-4D70-B0E7-AEDE65D2359E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CA2A-3C8F-434C-83EB-E4A2B209232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17475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0542B-F279-4D70-B0E7-AEDE65D2359E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CA2A-3C8F-434C-83EB-E4A2B209232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949171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0542B-F279-4D70-B0E7-AEDE65D2359E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CA2A-3C8F-434C-83EB-E4A2B209232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055005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889609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A904DC-31C3-44D0-A05C-83FB17E06975}" type="datetimeFigureOut">
              <a:rPr kumimoji="0" lang="es-A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22/1/2025</a:t>
            </a:fld>
            <a:endParaRPr kumimoji="0" lang="es-A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CE7F1E-7F64-450A-AAF1-883DB650A3C9}" type="slidenum">
              <a:rPr kumimoji="0" lang="es-A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A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98227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A904DC-31C3-44D0-A05C-83FB17E06975}" type="datetimeFigureOut">
              <a:rPr kumimoji="0" lang="es-A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22/1/2025</a:t>
            </a:fld>
            <a:endParaRPr kumimoji="0" lang="es-A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CE7F1E-7F64-450A-AAF1-883DB650A3C9}" type="slidenum">
              <a:rPr kumimoji="0" lang="es-A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A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8383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0542B-F279-4D70-B0E7-AEDE65D2359E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CA2A-3C8F-434C-83EB-E4A2B209232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319287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0542B-F279-4D70-B0E7-AEDE65D2359E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CA2A-3C8F-434C-83EB-E4A2B209232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822126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0542B-F279-4D70-B0E7-AEDE65D2359E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CA2A-3C8F-434C-83EB-E4A2B209232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92465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0542B-F279-4D70-B0E7-AEDE65D2359E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CA2A-3C8F-434C-83EB-E4A2B209232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4101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0542B-F279-4D70-B0E7-AEDE65D2359E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CA2A-3C8F-434C-83EB-E4A2B209232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874501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0542B-F279-4D70-B0E7-AEDE65D2359E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CA2A-3C8F-434C-83EB-E4A2B209232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824113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0542B-F279-4D70-B0E7-AEDE65D2359E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CA2A-3C8F-434C-83EB-E4A2B209232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46971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0542B-F279-4D70-B0E7-AEDE65D2359E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CA2A-3C8F-434C-83EB-E4A2B209232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70673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50542B-F279-4D70-B0E7-AEDE65D2359E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70CA2A-3C8F-434C-83EB-E4A2B209232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318638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41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904DC-31C3-44D0-A05C-83FB17E06975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87380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41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904DC-31C3-44D0-A05C-83FB17E06975}" type="datetimeFigureOut">
              <a:rPr lang="es-AR" smtClean="0"/>
              <a:t>22/1/2025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01552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100000">
              <a:schemeClr val="accent4">
                <a:lumMod val="1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1376680"/>
            <a:ext cx="5440679" cy="3194903"/>
          </a:xfrm>
        </p:spPr>
        <p:txBody>
          <a:bodyPr>
            <a:normAutofit/>
          </a:bodyPr>
          <a:lstStyle/>
          <a:p>
            <a:pPr algn="ctr"/>
            <a:r>
              <a:rPr lang="es-AR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Marie Curie </a:t>
            </a:r>
            <a:br>
              <a:rPr lang="es-AR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s-AR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y la </a:t>
            </a:r>
            <a:br>
              <a:rPr lang="es-AR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s-AR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Radioactividad</a:t>
            </a:r>
            <a:endParaRPr lang="es-AR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5" name="Picture 2" descr="Cómo se descubrió la radiactividad? | UNI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120" y="1209040"/>
            <a:ext cx="4272843" cy="240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82715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26097" y="497840"/>
            <a:ext cx="11308080" cy="1600200"/>
          </a:xfrm>
          <a:prstGeom prst="round2DiagRect">
            <a:avLst/>
          </a:prstGeom>
          <a:ln w="76200">
            <a:solidFill>
              <a:schemeClr val="bg1"/>
            </a:solidFill>
          </a:ln>
        </p:spPr>
        <p:txBody>
          <a:bodyPr/>
          <a:lstStyle/>
          <a:p>
            <a:r>
              <a:rPr lang="es-MX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1898 se descubrieron, el </a:t>
            </a:r>
            <a:r>
              <a:rPr lang="es-MX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Polonio en julio y Radio en diciembre</a:t>
            </a:r>
            <a:r>
              <a:rPr lang="es-AR" dirty="0" smtClean="0"/>
              <a:t/>
            </a:r>
            <a:br>
              <a:rPr lang="es-AR" dirty="0" smtClean="0"/>
            </a:br>
            <a:endParaRPr lang="es-AR" dirty="0"/>
          </a:p>
        </p:txBody>
      </p:sp>
      <p:pic>
        <p:nvPicPr>
          <p:cNvPr id="2050" name="Picture 2" descr="ICTS-CNA on X: &quot;#divulgacna #ICTSNews De vuelta de las primeras fiestas  Navideñas 🎄, recordamos que #TalDíaComoHoy, 26 diciembre 1898, Pierre y  Marie Curie descubren el radio y el polonio, dos elementos químico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035" y="3119120"/>
            <a:ext cx="10296525" cy="28575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895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274320" y="33020"/>
            <a:ext cx="11643360" cy="6791960"/>
            <a:chOff x="274320" y="33020"/>
            <a:chExt cx="11643360" cy="6791960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" y="33020"/>
              <a:ext cx="11643360" cy="6791960"/>
            </a:xfrm>
            <a:prstGeom prst="rect">
              <a:avLst/>
            </a:prstGeom>
          </p:spPr>
        </p:pic>
        <p:sp>
          <p:nvSpPr>
            <p:cNvPr id="3" name="Elipse 2"/>
            <p:cNvSpPr/>
            <p:nvPr/>
          </p:nvSpPr>
          <p:spPr>
            <a:xfrm>
              <a:off x="1463040" y="4419600"/>
              <a:ext cx="944880" cy="883920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4" name="Elipse 3"/>
            <p:cNvSpPr/>
            <p:nvPr/>
          </p:nvSpPr>
          <p:spPr>
            <a:xfrm>
              <a:off x="9738360" y="3779520"/>
              <a:ext cx="944880" cy="883920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</p:grpSp>
    </p:spTree>
    <p:extLst>
      <p:ext uri="{BB962C8B-B14F-4D97-AF65-F5344CB8AC3E}">
        <p14:creationId xmlns:p14="http://schemas.microsoft.com/office/powerpoint/2010/main" val="1122674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pattFill prst="trellis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09320" y="80645"/>
            <a:ext cx="10515600" cy="1325563"/>
          </a:xfrm>
          <a:prstGeom prst="leftRightArrow">
            <a:avLst/>
          </a:prstGeom>
          <a:ln w="38100">
            <a:solidFill>
              <a:schemeClr val="accent2">
                <a:lumMod val="75000"/>
              </a:schemeClr>
            </a:solidFill>
            <a:prstDash val="sysDash"/>
          </a:ln>
        </p:spPr>
        <p:txBody>
          <a:bodyPr>
            <a:normAutofit fontScale="90000"/>
          </a:bodyPr>
          <a:lstStyle/>
          <a:p>
            <a:pPr lvl="0" algn="ctr" fontAlgn="base"/>
            <a:r>
              <a:rPr lang="es-AR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Elementos </a:t>
            </a:r>
            <a:r>
              <a:rPr lang="es-AR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Radio</a:t>
            </a:r>
            <a:endParaRPr lang="es-AR" b="1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340360" y="1690688"/>
            <a:ext cx="5181600" cy="4351338"/>
          </a:xfrm>
          <a:ln w="76200">
            <a:solidFill>
              <a:schemeClr val="accent2">
                <a:lumMod val="75000"/>
              </a:schemeClr>
            </a:solidFill>
            <a:prstDash val="sysDash"/>
          </a:ln>
        </p:spPr>
        <p:txBody>
          <a:bodyPr>
            <a:normAutofit fontScale="55000" lnSpcReduction="20000"/>
          </a:bodyPr>
          <a:lstStyle/>
          <a:p>
            <a:pPr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7300" b="1" i="1" dirty="0" smtClean="0">
                <a:solidFill>
                  <a:schemeClr val="bg1">
                    <a:lumMod val="95000"/>
                  </a:schemeClr>
                </a:solidFill>
              </a:rPr>
              <a:t>Símbolo </a:t>
            </a:r>
            <a:r>
              <a:rPr lang="es-MX" sz="7300" b="1" i="1" dirty="0">
                <a:solidFill>
                  <a:schemeClr val="bg1">
                    <a:lumMod val="95000"/>
                  </a:schemeClr>
                </a:solidFill>
              </a:rPr>
              <a:t>atómico </a:t>
            </a:r>
            <a:r>
              <a:rPr lang="es-MX" sz="7300" b="1" dirty="0" smtClean="0">
                <a:solidFill>
                  <a:schemeClr val="bg1">
                    <a:lumMod val="95000"/>
                  </a:schemeClr>
                </a:solidFill>
              </a:rPr>
              <a:t>Ra </a:t>
            </a:r>
          </a:p>
          <a:p>
            <a:pPr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7300" b="1" i="1" dirty="0" smtClean="0">
                <a:solidFill>
                  <a:schemeClr val="bg1">
                    <a:lumMod val="95000"/>
                  </a:schemeClr>
                </a:solidFill>
              </a:rPr>
              <a:t>Número </a:t>
            </a:r>
            <a:r>
              <a:rPr lang="es-MX" sz="7300" b="1" i="1" dirty="0">
                <a:solidFill>
                  <a:schemeClr val="bg1">
                    <a:lumMod val="95000"/>
                  </a:schemeClr>
                </a:solidFill>
              </a:rPr>
              <a:t>atómico </a:t>
            </a:r>
            <a:r>
              <a:rPr lang="es-MX" sz="7300" b="1" dirty="0" smtClean="0">
                <a:solidFill>
                  <a:schemeClr val="bg1">
                    <a:lumMod val="95000"/>
                  </a:schemeClr>
                </a:solidFill>
              </a:rPr>
              <a:t>88</a:t>
            </a:r>
          </a:p>
          <a:p>
            <a:pPr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AR" sz="7300" b="1" i="1" dirty="0">
                <a:solidFill>
                  <a:schemeClr val="bg1">
                    <a:lumMod val="95000"/>
                  </a:schemeClr>
                </a:solidFill>
              </a:rPr>
              <a:t>P</a:t>
            </a:r>
            <a:r>
              <a:rPr lang="es-AR" sz="7300" b="1" i="1" dirty="0" smtClean="0">
                <a:solidFill>
                  <a:schemeClr val="bg1">
                    <a:lumMod val="95000"/>
                  </a:schemeClr>
                </a:solidFill>
              </a:rPr>
              <a:t>eso </a:t>
            </a:r>
            <a:r>
              <a:rPr lang="es-AR" sz="7300" b="1" i="1" dirty="0">
                <a:solidFill>
                  <a:schemeClr val="bg1">
                    <a:lumMod val="95000"/>
                  </a:schemeClr>
                </a:solidFill>
              </a:rPr>
              <a:t>atómico </a:t>
            </a:r>
            <a:r>
              <a:rPr lang="es-AR" sz="7300" b="1" dirty="0" smtClean="0">
                <a:solidFill>
                  <a:schemeClr val="bg1">
                    <a:lumMod val="95000"/>
                  </a:schemeClr>
                </a:solidFill>
              </a:rPr>
              <a:t>226</a:t>
            </a:r>
            <a:r>
              <a:rPr lang="es-MX" sz="40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es-AR" sz="40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5902960" y="1565275"/>
            <a:ext cx="5943600" cy="4602163"/>
          </a:xfrm>
          <a:ln w="76200">
            <a:solidFill>
              <a:schemeClr val="accent2">
                <a:lumMod val="75000"/>
              </a:schemeClr>
            </a:solidFill>
            <a:prstDash val="sysDash"/>
          </a:ln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3200" b="1" i="1" dirty="0">
                <a:solidFill>
                  <a:schemeClr val="bg1">
                    <a:lumMod val="95000"/>
                  </a:schemeClr>
                </a:solidFill>
              </a:rPr>
              <a:t>Es el producto de la desintegración del URANIO .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3200" b="1" i="1" dirty="0">
                <a:solidFill>
                  <a:schemeClr val="bg1">
                    <a:lumMod val="95000"/>
                  </a:schemeClr>
                </a:solidFill>
              </a:rPr>
              <a:t>Está presente en la pechblenda y en todos los minerales que contienen uranio.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3200" b="1" i="1" dirty="0">
                <a:solidFill>
                  <a:schemeClr val="bg1">
                    <a:lumMod val="95000"/>
                  </a:schemeClr>
                </a:solidFill>
              </a:rPr>
              <a:t>Se utiliza como fuente de radiación beta y gamma en radioterapia.</a:t>
            </a:r>
            <a:endParaRPr lang="es-AR" sz="3200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3"/>
          <a:srcRect l="8236" t="43959" r="5989" b="21861"/>
          <a:stretch/>
        </p:blipFill>
        <p:spPr>
          <a:xfrm>
            <a:off x="4480559" y="5879465"/>
            <a:ext cx="2692401" cy="894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3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09320" y="80645"/>
            <a:ext cx="10515600" cy="1325563"/>
          </a:xfrm>
          <a:prstGeom prst="leftRightArrow">
            <a:avLst/>
          </a:prstGeom>
          <a:ln w="38100">
            <a:solidFill>
              <a:srgbClr val="FFFF00"/>
            </a:solidFill>
            <a:prstDash val="sysDash"/>
          </a:ln>
        </p:spPr>
        <p:txBody>
          <a:bodyPr>
            <a:normAutofit fontScale="90000"/>
          </a:bodyPr>
          <a:lstStyle/>
          <a:p>
            <a:pPr lvl="0" algn="ctr" fontAlgn="base"/>
            <a:r>
              <a:rPr lang="es-AR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Elementos </a:t>
            </a:r>
            <a:r>
              <a:rPr lang="es-AR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Polonio</a:t>
            </a:r>
            <a:endParaRPr lang="es-AR" b="1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340360" y="1690688"/>
            <a:ext cx="5181600" cy="4351338"/>
          </a:xfrm>
          <a:ln w="76200">
            <a:solidFill>
              <a:srgbClr val="FFFF00"/>
            </a:solidFill>
            <a:prstDash val="sysDash"/>
          </a:ln>
        </p:spPr>
        <p:txBody>
          <a:bodyPr>
            <a:normAutofit fontScale="55000" lnSpcReduction="20000"/>
          </a:bodyPr>
          <a:lstStyle/>
          <a:p>
            <a:pPr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7300" b="1" i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Símbolo </a:t>
            </a:r>
            <a:r>
              <a:rPr lang="es-MX" sz="73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atómico </a:t>
            </a:r>
            <a:r>
              <a:rPr lang="es-MX" sz="73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 </a:t>
            </a:r>
          </a:p>
          <a:p>
            <a:pPr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7300" b="1" i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Número </a:t>
            </a:r>
            <a:r>
              <a:rPr lang="es-MX" sz="73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atómico </a:t>
            </a:r>
            <a:r>
              <a:rPr lang="es-MX" sz="73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84</a:t>
            </a:r>
          </a:p>
          <a:p>
            <a:pPr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AR" sz="73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es-AR" sz="7300" b="1" i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eso </a:t>
            </a:r>
            <a:r>
              <a:rPr lang="es-AR" sz="73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atómico </a:t>
            </a:r>
            <a:r>
              <a:rPr lang="es-AR" sz="73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209</a:t>
            </a:r>
            <a:r>
              <a:rPr lang="es-MX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s-AR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5902960" y="1565275"/>
            <a:ext cx="5943600" cy="4602163"/>
          </a:xfrm>
          <a:ln w="76200">
            <a:solidFill>
              <a:srgbClr val="FFFF00"/>
            </a:solidFill>
            <a:prstDash val="sysDash"/>
          </a:ln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32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encuentra en los minerales de </a:t>
            </a:r>
            <a:r>
              <a:rPr lang="es-MX" sz="3200" b="1" i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URANIO.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3200" b="1" i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 </a:t>
            </a:r>
            <a:r>
              <a:rPr lang="es-MX" sz="32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muy peligroso, sobre todo cuando se inhala, y mucho más si se ingiere</a:t>
            </a:r>
            <a:r>
              <a:rPr lang="es-MX" sz="3200" b="1" i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AR" sz="32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obtiene </a:t>
            </a:r>
            <a:r>
              <a:rPr lang="es-AR" sz="3200" b="1" i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bombardeando bismuto, </a:t>
            </a:r>
            <a:r>
              <a:rPr lang="es-AR" sz="32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 luego se desintegra para formar polonio.</a:t>
            </a:r>
            <a:endParaRPr lang="es-AR" sz="3200" b="1" i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299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es-AR" sz="5400" b="1" dirty="0" smtClean="0"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Prestaciones en </a:t>
            </a:r>
            <a:endParaRPr lang="es-AR" sz="5400" b="1" dirty="0">
              <a:solidFill>
                <a:srgbClr val="FF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914400" y="1825625"/>
            <a:ext cx="5181600" cy="4351338"/>
          </a:xfrm>
          <a:prstGeom prst="flowChartSummingJunction">
            <a:avLst/>
          </a:prstGeom>
          <a:blipFill>
            <a:blip r:embed="rId2"/>
            <a:stretch>
              <a:fillRect/>
            </a:stretch>
          </a:blipFill>
          <a:effectLst>
            <a:glow rad="228600">
              <a:srgbClr val="FF0000">
                <a:alpha val="40000"/>
              </a:srgb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isometricOffAxis1Right"/>
            <a:lightRig rig="threePt" dir="t"/>
          </a:scene3d>
        </p:spPr>
        <p:txBody>
          <a:bodyPr anchor="ctr" anchorCtr="0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lvl="0" indent="0" algn="ctr" fontAlgn="base">
              <a:buNone/>
            </a:pPr>
            <a:r>
              <a:rPr lang="es-AR" sz="4400" b="1" dirty="0" smtClean="0">
                <a:solidFill>
                  <a:srgbClr val="FF0000"/>
                </a:solidFill>
              </a:rPr>
              <a:t>FÍSICA NUCLEAR</a:t>
            </a:r>
            <a:endParaRPr lang="es-AR" sz="4400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prstGeom prst="flowChartSummingJunction">
            <a:avLst/>
          </a:prstGeom>
          <a:blipFill>
            <a:blip r:embed="rId3"/>
            <a:stretch>
              <a:fillRect/>
            </a:stretch>
          </a:blipFill>
          <a:effectLst>
            <a:glow rad="228600">
              <a:srgbClr val="FF0000">
                <a:alpha val="40000"/>
              </a:srgb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isometricOffAxis2Left"/>
            <a:lightRig rig="threePt" dir="t"/>
          </a:scene3d>
        </p:spPr>
        <p:txBody>
          <a:bodyPr anchor="ctr" anchorCtr="0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indent="0" algn="ctr" fontAlgn="base">
              <a:buNone/>
            </a:pPr>
            <a:r>
              <a:rPr lang="es-A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MEDICINA NUCLEAR</a:t>
            </a:r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345678507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</TotalTime>
  <Words>87</Words>
  <Application>Microsoft Office PowerPoint</Application>
  <PresentationFormat>Panorámica</PresentationFormat>
  <Paragraphs>25</Paragraphs>
  <Slides>6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Diseño personalizado</vt:lpstr>
      <vt:lpstr>Tema de Office</vt:lpstr>
      <vt:lpstr>1_Tema de Office</vt:lpstr>
      <vt:lpstr>Marie Curie  y la  Radioactividad</vt:lpstr>
      <vt:lpstr>En 1898 se descubrieron, el Polonio en julio y Radio en diciembre </vt:lpstr>
      <vt:lpstr>Presentación de PowerPoint</vt:lpstr>
      <vt:lpstr>Elementos Radio</vt:lpstr>
      <vt:lpstr>Elementos Polonio</vt:lpstr>
      <vt:lpstr>Prestaciones en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Diseño-Diapositiva-Junior</dc:title>
  <dc:subject>Cuire 1</dc:subject>
  <dc:creator>Marta Barcelo</dc:creator>
  <cp:revision>40</cp:revision>
  <dcterms:created xsi:type="dcterms:W3CDTF">2025-01-21T00:33:36Z</dcterms:created>
  <dcterms:modified xsi:type="dcterms:W3CDTF">2025-01-22T14:35:11Z</dcterms:modified>
</cp:coreProperties>
</file>