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7"/>
  </p:notesMasterIdLst>
  <p:sldIdLst>
    <p:sldId id="257" r:id="rId2"/>
    <p:sldId id="258" r:id="rId3"/>
    <p:sldId id="263" r:id="rId4"/>
    <p:sldId id="264" r:id="rId5"/>
    <p:sldId id="265" r:id="rId6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9B86"/>
    <a:srgbClr val="5B646D"/>
    <a:srgbClr val="EC12D2"/>
    <a:srgbClr val="E29984"/>
    <a:srgbClr val="7980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7" d="100"/>
          <a:sy n="37" d="100"/>
        </p:scale>
        <p:origin x="-78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34F04-69C3-45A6-95C2-D5A358B514F4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085A39-566B-4E02-8FD6-B97F38745D4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22866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" name="Google Shape;1177;gd851afca02_1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8" name="Google Shape;1178;gd851afca02_1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2004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Google Shape;1184;gc7e36bceda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5" name="Google Shape;1185;gc7e36bceda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8732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pic>
        <p:nvPicPr>
          <p:cNvPr id="7" name="Google Shape;12;p2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 rot="7776378">
            <a:off x="363008" y="-367732"/>
            <a:ext cx="1512373" cy="2986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3;p2"/>
          <p:cNvPicPr preferRelativeResize="0"/>
          <p:nvPr userDrawn="1"/>
        </p:nvPicPr>
        <p:blipFill>
          <a:blip r:embed="rId3">
            <a:alphaModFix amt="15000"/>
          </a:blip>
          <a:stretch>
            <a:fillRect/>
          </a:stretch>
        </p:blipFill>
        <p:spPr>
          <a:xfrm rot="5051002" flipH="1">
            <a:off x="3536802" y="-4827765"/>
            <a:ext cx="4476263" cy="85716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5;p2"/>
          <p:cNvPicPr preferRelativeResize="0"/>
          <p:nvPr userDrawn="1"/>
        </p:nvPicPr>
        <p:blipFill rotWithShape="1">
          <a:blip r:embed="rId4">
            <a:alphaModFix/>
          </a:blip>
          <a:srcRect l="9978" t="7909" r="6171" b="5839"/>
          <a:stretch/>
        </p:blipFill>
        <p:spPr>
          <a:xfrm rot="-2030834" flipH="1">
            <a:off x="2688044" y="-1291529"/>
            <a:ext cx="4220707" cy="2442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9;p2"/>
          <p:cNvPicPr preferRelativeResize="0"/>
          <p:nvPr userDrawn="1"/>
        </p:nvPicPr>
        <p:blipFill>
          <a:blip r:embed="rId3">
            <a:alphaModFix amt="15000"/>
          </a:blip>
          <a:stretch>
            <a:fillRect/>
          </a:stretch>
        </p:blipFill>
        <p:spPr>
          <a:xfrm rot="8397711">
            <a:off x="-1518611" y="1844465"/>
            <a:ext cx="5185721" cy="7960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2;p2"/>
          <p:cNvPicPr preferRelativeResize="0"/>
          <p:nvPr userDrawn="1"/>
        </p:nvPicPr>
        <p:blipFill rotWithShape="1">
          <a:blip r:embed="rId5">
            <a:alphaModFix amt="82000"/>
          </a:blip>
          <a:srcRect l="9978" t="7909" r="6171" b="5839"/>
          <a:stretch/>
        </p:blipFill>
        <p:spPr>
          <a:xfrm rot="-2469882">
            <a:off x="-1116925" y="202018"/>
            <a:ext cx="4553847" cy="24420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30;p2"/>
          <p:cNvPicPr preferRelativeResize="0"/>
          <p:nvPr userDrawn="1"/>
        </p:nvPicPr>
        <p:blipFill>
          <a:blip r:embed="rId6">
            <a:alphaModFix amt="75000"/>
          </a:blip>
          <a:stretch>
            <a:fillRect/>
          </a:stretch>
        </p:blipFill>
        <p:spPr>
          <a:xfrm rot="-4500019">
            <a:off x="5833829" y="277309"/>
            <a:ext cx="512856" cy="489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36;p2"/>
          <p:cNvPicPr preferRelativeResize="0"/>
          <p:nvPr userDrawn="1"/>
        </p:nvPicPr>
        <p:blipFill>
          <a:blip r:embed="rId7">
            <a:alphaModFix amt="78000"/>
          </a:blip>
          <a:stretch>
            <a:fillRect/>
          </a:stretch>
        </p:blipFill>
        <p:spPr>
          <a:xfrm rot="-6300026">
            <a:off x="762745" y="3414172"/>
            <a:ext cx="394507" cy="1074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20;p2"/>
          <p:cNvPicPr preferRelativeResize="0"/>
          <p:nvPr userDrawn="1"/>
        </p:nvPicPr>
        <p:blipFill>
          <a:blip r:embed="rId8">
            <a:alphaModFix/>
          </a:blip>
          <a:stretch>
            <a:fillRect/>
          </a:stretch>
        </p:blipFill>
        <p:spPr>
          <a:xfrm rot="-10150833" flipH="1">
            <a:off x="3309887" y="5642234"/>
            <a:ext cx="5451332" cy="534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21;p2"/>
          <p:cNvPicPr preferRelativeResize="0"/>
          <p:nvPr userDrawn="1"/>
        </p:nvPicPr>
        <p:blipFill>
          <a:blip r:embed="rId9">
            <a:alphaModFix amt="95000"/>
          </a:blip>
          <a:stretch>
            <a:fillRect/>
          </a:stretch>
        </p:blipFill>
        <p:spPr>
          <a:xfrm rot="-7951769">
            <a:off x="9612937" y="3911451"/>
            <a:ext cx="3117229" cy="4755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24;p2"/>
          <p:cNvPicPr preferRelativeResize="0"/>
          <p:nvPr userDrawn="1"/>
        </p:nvPicPr>
        <p:blipFill>
          <a:blip r:embed="rId10">
            <a:alphaModFix amt="70000"/>
          </a:blip>
          <a:stretch>
            <a:fillRect/>
          </a:stretch>
        </p:blipFill>
        <p:spPr>
          <a:xfrm rot="-7890373">
            <a:off x="1360212" y="4760912"/>
            <a:ext cx="732231" cy="2403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25;p2"/>
          <p:cNvPicPr preferRelativeResize="0"/>
          <p:nvPr userDrawn="1"/>
        </p:nvPicPr>
        <p:blipFill>
          <a:blip r:embed="rId7">
            <a:alphaModFix amt="78000"/>
          </a:blip>
          <a:stretch>
            <a:fillRect/>
          </a:stretch>
        </p:blipFill>
        <p:spPr>
          <a:xfrm rot="-8103000">
            <a:off x="787150" y="4612960"/>
            <a:ext cx="509567" cy="1986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26;p2"/>
          <p:cNvPicPr preferRelativeResize="0"/>
          <p:nvPr userDrawn="1"/>
        </p:nvPicPr>
        <p:blipFill>
          <a:blip r:embed="rId11">
            <a:alphaModFix amt="95000"/>
          </a:blip>
          <a:stretch>
            <a:fillRect/>
          </a:stretch>
        </p:blipFill>
        <p:spPr>
          <a:xfrm rot="-2950540">
            <a:off x="11301285" y="-923085"/>
            <a:ext cx="1092936" cy="240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31;p2"/>
          <p:cNvPicPr preferRelativeResize="0"/>
          <p:nvPr userDrawn="1"/>
        </p:nvPicPr>
        <p:blipFill>
          <a:blip r:embed="rId6">
            <a:alphaModFix amt="75000"/>
          </a:blip>
          <a:stretch>
            <a:fillRect/>
          </a:stretch>
        </p:blipFill>
        <p:spPr>
          <a:xfrm rot="864916">
            <a:off x="10545956" y="4473982"/>
            <a:ext cx="499395" cy="476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33;p2"/>
          <p:cNvPicPr preferRelativeResize="0"/>
          <p:nvPr userDrawn="1"/>
        </p:nvPicPr>
        <p:blipFill>
          <a:blip r:embed="rId12">
            <a:alphaModFix amt="92000"/>
          </a:blip>
          <a:stretch>
            <a:fillRect/>
          </a:stretch>
        </p:blipFill>
        <p:spPr>
          <a:xfrm rot="-888836">
            <a:off x="1975888" y="4747216"/>
            <a:ext cx="299600" cy="2712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34;p2"/>
          <p:cNvPicPr preferRelativeResize="0"/>
          <p:nvPr userDrawn="1"/>
        </p:nvPicPr>
        <p:blipFill>
          <a:blip r:embed="rId12">
            <a:alphaModFix/>
          </a:blip>
          <a:stretch>
            <a:fillRect/>
          </a:stretch>
        </p:blipFill>
        <p:spPr>
          <a:xfrm rot="8492839">
            <a:off x="2013696" y="6254239"/>
            <a:ext cx="518179" cy="469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37;p2"/>
          <p:cNvPicPr preferRelativeResize="0"/>
          <p:nvPr userDrawn="1"/>
        </p:nvPicPr>
        <p:blipFill>
          <a:blip r:embed="rId7">
            <a:alphaModFix amt="78000"/>
          </a:blip>
          <a:stretch>
            <a:fillRect/>
          </a:stretch>
        </p:blipFill>
        <p:spPr>
          <a:xfrm rot="-2700009">
            <a:off x="10248884" y="1216209"/>
            <a:ext cx="509567" cy="19867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38;p2"/>
          <p:cNvPicPr preferRelativeResize="0"/>
          <p:nvPr userDrawn="1"/>
        </p:nvPicPr>
        <p:blipFill>
          <a:blip r:embed="rId10">
            <a:alphaModFix amt="70000"/>
          </a:blip>
          <a:stretch>
            <a:fillRect/>
          </a:stretch>
        </p:blipFill>
        <p:spPr>
          <a:xfrm rot="3734997">
            <a:off x="7634557" y="5586573"/>
            <a:ext cx="732227" cy="14902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41;p2"/>
          <p:cNvPicPr preferRelativeResize="0"/>
          <p:nvPr userDrawn="1"/>
        </p:nvPicPr>
        <p:blipFill>
          <a:blip r:embed="rId3">
            <a:alphaModFix amt="15000"/>
          </a:blip>
          <a:stretch>
            <a:fillRect/>
          </a:stretch>
        </p:blipFill>
        <p:spPr>
          <a:xfrm rot="8397697">
            <a:off x="11049384" y="836548"/>
            <a:ext cx="2834405" cy="41091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0394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</a:lstStyle>
          <a:p>
            <a:pPr lvl="0"/>
            <a:r>
              <a:rPr lang="es-ES" dirty="0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pic>
        <p:nvPicPr>
          <p:cNvPr id="7" name="Google Shape;65;p4"/>
          <p:cNvPicPr preferRelativeResize="0"/>
          <p:nvPr userDrawn="1"/>
        </p:nvPicPr>
        <p:blipFill>
          <a:blip r:embed="rId2">
            <a:alphaModFix amt="24000"/>
          </a:blip>
          <a:stretch>
            <a:fillRect/>
          </a:stretch>
        </p:blipFill>
        <p:spPr>
          <a:xfrm>
            <a:off x="8890001" y="4597273"/>
            <a:ext cx="6009132" cy="5733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66;p4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31984" y="975193"/>
            <a:ext cx="843496" cy="76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67;p4"/>
          <p:cNvPicPr preferRelativeResize="0"/>
          <p:nvPr userDrawn="1"/>
        </p:nvPicPr>
        <p:blipFill>
          <a:blip r:embed="rId2">
            <a:alphaModFix amt="68000"/>
          </a:blip>
          <a:stretch>
            <a:fillRect/>
          </a:stretch>
        </p:blipFill>
        <p:spPr>
          <a:xfrm rot="-3605494">
            <a:off x="43366" y="114072"/>
            <a:ext cx="1270137" cy="12118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7957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pic>
        <p:nvPicPr>
          <p:cNvPr id="10" name="Google Shape;73;p5"/>
          <p:cNvPicPr preferRelativeResize="0"/>
          <p:nvPr userDrawn="1"/>
        </p:nvPicPr>
        <p:blipFill>
          <a:blip r:embed="rId2">
            <a:alphaModFix amt="75000"/>
          </a:blip>
          <a:stretch>
            <a:fillRect/>
          </a:stretch>
        </p:blipFill>
        <p:spPr>
          <a:xfrm rot="864916">
            <a:off x="894836" y="1649199"/>
            <a:ext cx="499395" cy="476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74;p5"/>
          <p:cNvPicPr preferRelativeResize="0"/>
          <p:nvPr userDrawn="1"/>
        </p:nvPicPr>
        <p:blipFill>
          <a:blip r:embed="rId2">
            <a:alphaModFix amt="84000"/>
          </a:blip>
          <a:stretch>
            <a:fillRect/>
          </a:stretch>
        </p:blipFill>
        <p:spPr>
          <a:xfrm rot="-8717672">
            <a:off x="9784833" y="321358"/>
            <a:ext cx="235599" cy="224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75;p5"/>
          <p:cNvPicPr preferRelativeResize="0"/>
          <p:nvPr userDrawn="1"/>
        </p:nvPicPr>
        <p:blipFill>
          <a:blip r:embed="rId3">
            <a:alphaModFix amt="72000"/>
          </a:blip>
          <a:stretch>
            <a:fillRect/>
          </a:stretch>
        </p:blipFill>
        <p:spPr>
          <a:xfrm rot="-3197529">
            <a:off x="661344" y="-174960"/>
            <a:ext cx="370920" cy="12175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76;p5"/>
          <p:cNvPicPr preferRelativeResize="0"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 rot="8492839">
            <a:off x="10972909" y="1919440"/>
            <a:ext cx="518179" cy="469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77;p5"/>
          <p:cNvPicPr preferRelativeResize="0"/>
          <p:nvPr userDrawn="1"/>
        </p:nvPicPr>
        <p:blipFill>
          <a:blip r:embed="rId5">
            <a:alphaModFix amt="15000"/>
          </a:blip>
          <a:stretch>
            <a:fillRect/>
          </a:stretch>
        </p:blipFill>
        <p:spPr>
          <a:xfrm rot="-5399947" flipH="1">
            <a:off x="2110508" y="1470476"/>
            <a:ext cx="6650179" cy="12734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78;p5"/>
          <p:cNvPicPr preferRelativeResize="0"/>
          <p:nvPr userDrawn="1"/>
        </p:nvPicPr>
        <p:blipFill>
          <a:blip r:embed="rId6">
            <a:alphaModFix amt="84000"/>
          </a:blip>
          <a:stretch>
            <a:fillRect/>
          </a:stretch>
        </p:blipFill>
        <p:spPr>
          <a:xfrm rot="3201265">
            <a:off x="9786562" y="4857019"/>
            <a:ext cx="1512372" cy="2986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80;p5"/>
          <p:cNvPicPr preferRelativeResize="0"/>
          <p:nvPr userDrawn="1"/>
        </p:nvPicPr>
        <p:blipFill rotWithShape="1">
          <a:blip r:embed="rId7">
            <a:alphaModFix amt="70000"/>
          </a:blip>
          <a:srcRect l="9978" t="7909" r="6171" b="5839"/>
          <a:stretch/>
        </p:blipFill>
        <p:spPr>
          <a:xfrm rot="-1293272">
            <a:off x="541632" y="5640616"/>
            <a:ext cx="7594600" cy="439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81;p5"/>
          <p:cNvPicPr preferRelativeResize="0"/>
          <p:nvPr userDrawn="1"/>
        </p:nvPicPr>
        <p:blipFill>
          <a:blip r:embed="rId8">
            <a:alphaModFix/>
          </a:blip>
          <a:stretch>
            <a:fillRect/>
          </a:stretch>
        </p:blipFill>
        <p:spPr>
          <a:xfrm rot="-4499999">
            <a:off x="5462902" y="5270632"/>
            <a:ext cx="3639001" cy="34749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7040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AR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r>
              <a:rPr lang="es-ES" dirty="0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r>
              <a:rPr lang="es-ES" dirty="0" smtClean="0"/>
              <a:t>Editar el estilo de texto del patrón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pic>
        <p:nvPicPr>
          <p:cNvPr id="10" name="Google Shape;73;p5"/>
          <p:cNvPicPr preferRelativeResize="0"/>
          <p:nvPr userDrawn="1"/>
        </p:nvPicPr>
        <p:blipFill>
          <a:blip r:embed="rId2">
            <a:alphaModFix amt="75000"/>
          </a:blip>
          <a:stretch>
            <a:fillRect/>
          </a:stretch>
        </p:blipFill>
        <p:spPr>
          <a:xfrm rot="864916">
            <a:off x="894836" y="1649199"/>
            <a:ext cx="499395" cy="476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74;p5"/>
          <p:cNvPicPr preferRelativeResize="0"/>
          <p:nvPr userDrawn="1"/>
        </p:nvPicPr>
        <p:blipFill>
          <a:blip r:embed="rId2">
            <a:alphaModFix amt="84000"/>
          </a:blip>
          <a:stretch>
            <a:fillRect/>
          </a:stretch>
        </p:blipFill>
        <p:spPr>
          <a:xfrm rot="-8717672">
            <a:off x="9784833" y="321358"/>
            <a:ext cx="235599" cy="224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75;p5"/>
          <p:cNvPicPr preferRelativeResize="0"/>
          <p:nvPr userDrawn="1"/>
        </p:nvPicPr>
        <p:blipFill>
          <a:blip r:embed="rId3">
            <a:alphaModFix amt="72000"/>
          </a:blip>
          <a:stretch>
            <a:fillRect/>
          </a:stretch>
        </p:blipFill>
        <p:spPr>
          <a:xfrm rot="-3197529">
            <a:off x="661344" y="-174960"/>
            <a:ext cx="370920" cy="12175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76;p5"/>
          <p:cNvPicPr preferRelativeResize="0"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 rot="8492839">
            <a:off x="10972909" y="1919440"/>
            <a:ext cx="518179" cy="469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77;p5"/>
          <p:cNvPicPr preferRelativeResize="0"/>
          <p:nvPr userDrawn="1"/>
        </p:nvPicPr>
        <p:blipFill>
          <a:blip r:embed="rId5">
            <a:alphaModFix amt="15000"/>
          </a:blip>
          <a:stretch>
            <a:fillRect/>
          </a:stretch>
        </p:blipFill>
        <p:spPr>
          <a:xfrm rot="-5399947" flipH="1">
            <a:off x="2110508" y="1470476"/>
            <a:ext cx="6650179" cy="12734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78;p5"/>
          <p:cNvPicPr preferRelativeResize="0"/>
          <p:nvPr userDrawn="1"/>
        </p:nvPicPr>
        <p:blipFill>
          <a:blip r:embed="rId6">
            <a:alphaModFix amt="84000"/>
          </a:blip>
          <a:stretch>
            <a:fillRect/>
          </a:stretch>
        </p:blipFill>
        <p:spPr>
          <a:xfrm rot="3201265">
            <a:off x="9786562" y="4857019"/>
            <a:ext cx="1512372" cy="2986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80;p5"/>
          <p:cNvPicPr preferRelativeResize="0"/>
          <p:nvPr userDrawn="1"/>
        </p:nvPicPr>
        <p:blipFill rotWithShape="1">
          <a:blip r:embed="rId7">
            <a:alphaModFix amt="70000"/>
          </a:blip>
          <a:srcRect l="9978" t="7909" r="6171" b="5839"/>
          <a:stretch/>
        </p:blipFill>
        <p:spPr>
          <a:xfrm rot="-1293272">
            <a:off x="541632" y="5640616"/>
            <a:ext cx="7594600" cy="439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81;p5"/>
          <p:cNvPicPr preferRelativeResize="0"/>
          <p:nvPr userDrawn="1"/>
        </p:nvPicPr>
        <p:blipFill>
          <a:blip r:embed="rId8">
            <a:alphaModFix/>
          </a:blip>
          <a:stretch>
            <a:fillRect/>
          </a:stretch>
        </p:blipFill>
        <p:spPr>
          <a:xfrm rot="-4499999">
            <a:off x="5462902" y="5270632"/>
            <a:ext cx="3639001" cy="34749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392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E7676-7EE6-4F29-AAA6-E4B6D7D20D69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32400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70" r:id="rId3"/>
    <p:sldLayoutId id="214748367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p66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s-MX" b="1" dirty="0">
                <a:ln/>
                <a:solidFill>
                  <a:schemeClr val="accent3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¿Qué es el arte urbano?</a:t>
            </a:r>
            <a:endParaRPr b="1" dirty="0">
              <a:ln/>
              <a:solidFill>
                <a:schemeClr val="accent3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181" name="Google Shape;1181;p66"/>
          <p:cNvSpPr txBox="1">
            <a:spLocks noGrp="1"/>
          </p:cNvSpPr>
          <p:nvPr>
            <p:ph type="subTitle" idx="1"/>
          </p:nvPr>
        </p:nvSpPr>
        <p:spPr>
          <a:xfrm>
            <a:off x="2125579" y="3482642"/>
            <a:ext cx="9144000" cy="165576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z="508000" extrusionH="190500" contourW="12700" prstMaterial="flat">
            <a:bevelB w="190500" h="190500" prst="hardEdge"/>
            <a:extrusionClr>
              <a:srgbClr val="E29984"/>
            </a:extrusionClr>
            <a:contourClr>
              <a:srgbClr val="E29984"/>
            </a:contourClr>
          </a:sp3d>
        </p:spPr>
        <p:txBody>
          <a:bodyPr spcFirstLastPara="1" wrap="square" lIns="121900" tIns="121900" rIns="121900" bIns="121900" anchor="ctr" anchorCtr="0">
            <a:noAutofit/>
            <a:flatTx/>
          </a:bodyPr>
          <a:lstStyle/>
          <a:p>
            <a:r>
              <a:rPr lang="es-AR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Conocido</a:t>
            </a:r>
            <a:r>
              <a:rPr lang="es-AR" dirty="0"/>
              <a:t> </a:t>
            </a:r>
            <a:r>
              <a:rPr lang="es-AR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como</a:t>
            </a:r>
            <a:r>
              <a:rPr lang="es-AR" dirty="0"/>
              <a:t> </a:t>
            </a:r>
            <a:r>
              <a:rPr lang="es-AR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Street</a:t>
            </a:r>
            <a:r>
              <a:rPr lang="es-AR" dirty="0"/>
              <a:t> </a:t>
            </a:r>
            <a:r>
              <a:rPr lang="es-AR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arts.</a:t>
            </a:r>
            <a:endParaRPr sz="54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884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" name="Google Shape;1187;p6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ln w="76200">
            <a:solidFill>
              <a:schemeClr val="bg1">
                <a:lumMod val="50000"/>
              </a:schemeClr>
            </a:solidFill>
          </a:ln>
          <a:effectLst/>
          <a:scene3d>
            <a:camera prst="perspectiveHeroicExtremeRightFacing"/>
            <a:lightRig rig="threePt" dir="t"/>
          </a:scene3d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s-AR" b="1" kern="0" spc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Características</a:t>
            </a:r>
            <a:endParaRPr b="1" kern="0" spc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88" name="Google Shape;1188;p67"/>
          <p:cNvSpPr txBox="1">
            <a:spLocks noGrp="1"/>
          </p:cNvSpPr>
          <p:nvPr>
            <p:ph idx="1"/>
          </p:nvPr>
        </p:nvSpPr>
        <p:spPr>
          <a:xfrm>
            <a:off x="838200" y="2088107"/>
            <a:ext cx="10515600" cy="4088856"/>
          </a:xfrm>
          <a:prstGeom prst="rect">
            <a:avLst/>
          </a:prstGeom>
          <a:ln w="127000">
            <a:solidFill>
              <a:schemeClr val="bg1">
                <a:lumMod val="50000"/>
              </a:schemeClr>
            </a:solidFill>
          </a:ln>
          <a:effectLst/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Contexto urbano: suelen utilizarse muros, puentes, aceras, etc.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Accesibilidad: es gratuito y está diseñado para ser visto por cualquier persona.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Carácter efímero: son temporales y pueden ser borradas, pintadas o destruidas.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Mensajes sociales y políticos: temas como la justicia, desigualdad, medio ambiente y críticas.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Estilo visual diverso: combina técnicas como el grafiti, esténciles, collages, murales, otros.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Interacción con el entorno: juegan con la arquitectura, el mobiliario urbano o el paisaje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Cultura juvenil: relacionado con movimientos culturales juveniles como el hip-hop y el punk.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Anonimato: suelen ser de carácter anónimo.</a:t>
            </a:r>
          </a:p>
          <a:p>
            <a:pPr marL="0" indent="0">
              <a:buNone/>
            </a:pPr>
            <a:endParaRPr dirty="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444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Tipos y estilos de grafiti</a:t>
            </a:r>
            <a:endParaRPr lang="es-AR" b="1" dirty="0">
              <a:ln w="1270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>
                <a:solidFill>
                  <a:srgbClr val="EC12D2"/>
                </a:solidFill>
              </a:rPr>
              <a:t>Obras o </a:t>
            </a:r>
            <a:r>
              <a:rPr lang="es-AR" dirty="0" smtClean="0">
                <a:solidFill>
                  <a:srgbClr val="EC12D2"/>
                </a:solidFill>
              </a:rPr>
              <a:t>piezas</a:t>
            </a:r>
            <a:endParaRPr lang="es-AR" dirty="0">
              <a:solidFill>
                <a:srgbClr val="EC12D2"/>
              </a:solidFill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342900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Obras de gran complejidad visual  gráfica,</a:t>
            </a:r>
          </a:p>
          <a:p>
            <a:pPr marL="342900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 Con tres colores o más</a:t>
            </a:r>
          </a:p>
          <a:p>
            <a:pPr marL="342900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 Pueden contener figuras y letras  </a:t>
            </a:r>
          </a:p>
          <a:p>
            <a:pPr marL="342900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Suelen verse sobre varios tipos de superficies,</a:t>
            </a:r>
          </a:p>
          <a:p>
            <a:pPr marL="62865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murales,</a:t>
            </a:r>
          </a:p>
          <a:p>
            <a:pPr marL="62865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 fachadas</a:t>
            </a:r>
          </a:p>
          <a:p>
            <a:pPr marL="62865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 smtClean="0"/>
              <a:t>vagones del metro.</a:t>
            </a:r>
            <a:endParaRPr lang="es-AR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EC12D2"/>
                </a:solidFill>
              </a:rPr>
              <a:t>Bubble letters o letra pompa</a:t>
            </a:r>
            <a:endParaRPr lang="es-AR" dirty="0">
              <a:solidFill>
                <a:srgbClr val="EC12D2"/>
              </a:solidFill>
            </a:endParaRP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342900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Grafitis formados por letras </a:t>
            </a:r>
          </a:p>
          <a:p>
            <a:pPr marL="80010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Redondas</a:t>
            </a:r>
          </a:p>
          <a:p>
            <a:pPr marL="80010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Infladas</a:t>
            </a:r>
          </a:p>
          <a:p>
            <a:pPr marL="80010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Fáciles de leer</a:t>
            </a:r>
          </a:p>
          <a:p>
            <a:pPr marL="444500" indent="-422275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Tienen al menos un color de relleno y un color en el borde.</a:t>
            </a: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853279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Mas estilos</a:t>
            </a:r>
            <a:endParaRPr lang="es-AR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57588" y="1655344"/>
            <a:ext cx="5040000" cy="900000"/>
          </a:xfrm>
          <a:ln w="57150">
            <a:solidFill>
              <a:srgbClr val="798087"/>
            </a:solidFill>
            <a:prstDash val="dash"/>
          </a:ln>
          <a:effectLst/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s-A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Block letters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3451" y="3060000"/>
            <a:ext cx="5040000" cy="1800000"/>
          </a:xfrm>
          <a:ln w="57150">
            <a:solidFill>
              <a:srgbClr val="798087"/>
            </a:solidFill>
            <a:prstDash val="dash"/>
          </a:ln>
          <a:effectLst/>
        </p:spPr>
        <p:txBody>
          <a:bodyPr vert="horz" lIns="91440" tIns="45720" rIns="91440" bIns="45720" rtlCol="0" anchor="b">
            <a:normAutofit/>
          </a:bodyPr>
          <a:lstStyle/>
          <a:p>
            <a:pPr marL="0" indent="0" algn="ctr">
              <a:buNone/>
            </a:pPr>
            <a:r>
              <a: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Grafitis con letras simples de producir y claramente legibles, que permitan su reconocimiento rápido y a </a:t>
            </a:r>
            <a:r>
              <a:rPr lang="es-E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distancia</a:t>
            </a:r>
            <a:endParaRPr lang="es-AR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533188" y="1586018"/>
            <a:ext cx="5040000" cy="900000"/>
          </a:xfrm>
          <a:ln w="57150">
            <a:solidFill>
              <a:srgbClr val="798087"/>
            </a:solidFill>
            <a:prstDash val="dash"/>
          </a:ln>
          <a:effectLst/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s-A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Mensajes o lemas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533188" y="4320000"/>
            <a:ext cx="5040000" cy="1080000"/>
          </a:xfrm>
          <a:ln w="57150">
            <a:solidFill>
              <a:srgbClr val="798087"/>
            </a:solidFill>
            <a:prstDash val="dash"/>
          </a:ln>
          <a:effectLst/>
        </p:spPr>
        <p:txBody>
          <a:bodyPr vert="horz" lIns="91440" tIns="45720" rIns="91440" bIns="45720" rtlCol="0" anchor="b">
            <a:normAutofit fontScale="92500"/>
          </a:bodyPr>
          <a:lstStyle/>
          <a:p>
            <a:pPr marL="0" indent="0" algn="ctr">
              <a:buNone/>
            </a:pPr>
            <a:r>
              <a: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Sentencias, eslóganes o frases escritas para difundir un </a:t>
            </a:r>
            <a:r>
              <a:rPr lang="es-E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mensaje</a:t>
            </a:r>
            <a:endParaRPr lang="es-AR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573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>
                <a:solidFill>
                  <a:srgbClr val="FF0000"/>
                </a:solidFill>
              </a:rPr>
              <a:t>Otros </a:t>
            </a:r>
            <a:r>
              <a:rPr lang="es-AR" dirty="0"/>
              <a:t>estilos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>
                <a:solidFill>
                  <a:srgbClr val="FF0000"/>
                </a:solidFill>
              </a:rPr>
              <a:t>Personajes o caracteres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/>
            <a:r>
              <a:rPr lang="es-ES" dirty="0"/>
              <a:t>Representan personajes célebres o dibujos animados, y usualmente acompañan a algunas letras</a:t>
            </a:r>
            <a:r>
              <a:rPr lang="es-ES" dirty="0" smtClean="0"/>
              <a:t>.</a:t>
            </a:r>
            <a:endParaRPr lang="es-AR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s-MX" dirty="0">
                <a:solidFill>
                  <a:srgbClr val="FF0000"/>
                </a:solidFill>
              </a:rPr>
              <a:t>Iconos y cómics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/>
            <a:r>
              <a:rPr lang="es-ES" dirty="0"/>
              <a:t>Dibujos figurativos,  que buscan romper con la imagen tradicional del </a:t>
            </a:r>
            <a:r>
              <a:rPr lang="es-ES" dirty="0" smtClean="0"/>
              <a:t>grafiti.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010722583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260</Words>
  <Application>Microsoft Office PowerPoint</Application>
  <PresentationFormat>Panorámica</PresentationFormat>
  <Paragraphs>36</Paragraphs>
  <Slides>5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Wingdings</vt:lpstr>
      <vt:lpstr>Diseño personalizado</vt:lpstr>
      <vt:lpstr>¿Qué es el arte urbano?</vt:lpstr>
      <vt:lpstr>Características</vt:lpstr>
      <vt:lpstr>Tipos y estilos de grafiti</vt:lpstr>
      <vt:lpstr>Mas estilos</vt:lpstr>
      <vt:lpstr>Otros estilos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Diseño-Diapositiva-Fundamentos</dc:title>
  <dc:subject>Grafiti 2</dc:subject>
  <dc:creator>Marta Barcelo</dc:creator>
  <cp:lastModifiedBy>Marta Barcelo</cp:lastModifiedBy>
  <cp:revision>28</cp:revision>
  <dcterms:created xsi:type="dcterms:W3CDTF">2025-01-31T15:30:59Z</dcterms:created>
  <dcterms:modified xsi:type="dcterms:W3CDTF">2025-02-03T01:16:17Z</dcterms:modified>
</cp:coreProperties>
</file>