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2"/>
            <a:ext cx="2356674" cy="6853285"/>
            <a:chOff x="6627813" y="195454"/>
            <a:chExt cx="1952625" cy="5678297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454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3/27/2025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65027" y="972403"/>
            <a:ext cx="9839585" cy="1415955"/>
          </a:xfrm>
        </p:spPr>
        <p:txBody>
          <a:bodyPr>
            <a:prstTxWarp prst="textWave2">
              <a:avLst/>
            </a:prstTxWarp>
            <a:normAutofit fontScale="90000"/>
          </a:bodyPr>
          <a:lstStyle/>
          <a:p>
            <a:pPr algn="ctr"/>
            <a:r>
              <a:rPr lang="es-ES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Mujeres Pioneras en la Ciencia</a:t>
            </a:r>
            <a:br>
              <a:rPr lang="es-ES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</a:br>
            <a:endParaRPr lang="es-AR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589213" y="3534771"/>
            <a:ext cx="8915399" cy="2368892"/>
          </a:xfrm>
          <a:prstGeom prst="homePlate">
            <a:avLst/>
          </a:prstGeom>
          <a:blipFill>
            <a:blip r:embed="rId2"/>
            <a:stretch>
              <a:fillRect/>
            </a:stretch>
          </a:blipFill>
          <a:ln>
            <a:solidFill>
              <a:srgbClr val="FF0000"/>
            </a:solidFill>
          </a:ln>
        </p:spPr>
        <p:txBody>
          <a:bodyPr/>
          <a:lstStyle/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0150319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00501" y="791570"/>
            <a:ext cx="10658902" cy="5773003"/>
          </a:xfrm>
        </p:spPr>
        <p:txBody>
          <a:bodyPr/>
          <a:lstStyle/>
          <a:p>
            <a:pPr marL="0" indent="0" algn="ctr">
              <a:buNone/>
            </a:pPr>
            <a:r>
              <a:rPr lang="es-AR" sz="4000" dirty="0" smtClean="0">
                <a:effectLst>
                  <a:glow rad="101600">
                    <a:srgbClr val="FFC000">
                      <a:alpha val="60000"/>
                    </a:srgb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Rosalind Franklin	</a:t>
            </a:r>
            <a:endParaRPr lang="es-ES" sz="4000" dirty="0" smtClean="0">
              <a:effectLst>
                <a:glow rad="101600">
                  <a:srgbClr val="FFC000">
                    <a:alpha val="60000"/>
                  </a:srgbClr>
                </a:glo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es-ES" sz="24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Contribuciones para el descubrimiento de la </a:t>
            </a:r>
            <a:r>
              <a:rPr lang="es-ES" sz="2400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Estructura </a:t>
            </a:r>
            <a:r>
              <a:rPr lang="es-ES" sz="24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del ADN</a:t>
            </a:r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es-ES" sz="24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Trabajos para el modelo de la </a:t>
            </a:r>
            <a:r>
              <a:rPr lang="es-ES" sz="2400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D</a:t>
            </a:r>
            <a:r>
              <a:rPr lang="es-AR" sz="2400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oble</a:t>
            </a:r>
            <a:r>
              <a:rPr lang="es-AR" sz="24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s-AR" sz="2400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hélice</a:t>
            </a:r>
          </a:p>
          <a:p>
            <a:pPr marL="0" indent="0">
              <a:buNone/>
              <a:tabLst>
                <a:tab pos="6448425" algn="l"/>
              </a:tabLst>
            </a:pPr>
            <a:endParaRPr lang="es-ES" dirty="0">
              <a:latin typeface="Thoma"/>
            </a:endParaRPr>
          </a:p>
          <a:p>
            <a:pPr marL="0" indent="0" algn="ctr">
              <a:buNone/>
            </a:pPr>
            <a:r>
              <a:rPr lang="es-ES" sz="4000" dirty="0" smtClean="0">
                <a:effectLst>
                  <a:glow rad="101600">
                    <a:srgbClr val="FFC000">
                      <a:alpha val="60000"/>
                    </a:srgb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Ada </a:t>
            </a:r>
            <a:r>
              <a:rPr lang="es-ES" sz="4000" dirty="0">
                <a:effectLst>
                  <a:glow rad="101600">
                    <a:srgbClr val="FFC000">
                      <a:alpha val="60000"/>
                    </a:srgb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Lovelace </a:t>
            </a:r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  <a:tabLst>
                <a:tab pos="8066088" algn="ctr"/>
              </a:tabLst>
            </a:pPr>
            <a:r>
              <a:rPr lang="es-ES" sz="2400" i="1" dirty="0">
                <a:latin typeface="Thoma"/>
              </a:rPr>
              <a:t>Considerada la primera </a:t>
            </a:r>
            <a:r>
              <a:rPr lang="es-ES" sz="2400" i="1" dirty="0" smtClean="0">
                <a:latin typeface="Thoma"/>
              </a:rPr>
              <a:t>mujer Programadora </a:t>
            </a:r>
            <a:r>
              <a:rPr lang="es-ES" sz="2400" i="1" dirty="0">
                <a:latin typeface="Thoma"/>
              </a:rPr>
              <a:t>de computadoras.</a:t>
            </a:r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  <a:tabLst>
                <a:tab pos="8066088" algn="ctr"/>
              </a:tabLst>
            </a:pPr>
            <a:r>
              <a:rPr lang="es-ES" sz="2400" i="1" dirty="0">
                <a:latin typeface="Thoma"/>
              </a:rPr>
              <a:t>Desarrolló un algoritmo para la </a:t>
            </a:r>
            <a:r>
              <a:rPr lang="es-ES" sz="2400" i="1" dirty="0" smtClean="0">
                <a:latin typeface="Thoma"/>
              </a:rPr>
              <a:t>Máquina </a:t>
            </a:r>
            <a:r>
              <a:rPr lang="es-ES" sz="2400" i="1" dirty="0">
                <a:latin typeface="Thoma"/>
              </a:rPr>
              <a:t>Analítica de Charles Babbage</a:t>
            </a:r>
          </a:p>
          <a:p>
            <a:pPr marL="0" indent="0">
              <a:buNone/>
              <a:tabLst>
                <a:tab pos="6448425" algn="l"/>
              </a:tabLst>
            </a:pPr>
            <a:endParaRPr lang="es-AR" dirty="0">
              <a:latin typeface="Thoma"/>
            </a:endParaRPr>
          </a:p>
        </p:txBody>
      </p:sp>
    </p:spTree>
    <p:extLst>
      <p:ext uri="{BB962C8B-B14F-4D97-AF65-F5344CB8AC3E}">
        <p14:creationId xmlns:p14="http://schemas.microsoft.com/office/powerpoint/2010/main" val="2206438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05219" y="1433015"/>
            <a:ext cx="10699394" cy="4478207"/>
          </a:xfrm>
        </p:spPr>
        <p:txBody>
          <a:bodyPr>
            <a:normAutofit fontScale="92500" lnSpcReduction="10000"/>
          </a:bodyPr>
          <a:lstStyle/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s-AR" altLang="es-AR" sz="4000" dirty="0">
                <a:effectLst>
                  <a:glow rad="101600">
                    <a:srgbClr val="FFC000">
                      <a:alpha val="60000"/>
                    </a:srgb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Katherine Johnson </a:t>
            </a:r>
          </a:p>
          <a:p>
            <a:pPr marL="0" lvl="0" indent="0" defTabSz="914400" eaLnBrk="0" fontAlgn="base" hangingPunct="0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Tx/>
              <a:buNone/>
            </a:pPr>
            <a:r>
              <a:rPr lang="es-AR" altLang="es-AR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Matemática Calculó las trayectorias de los vuelos espaciales de la NASA. </a:t>
            </a:r>
          </a:p>
          <a:p>
            <a:pPr marL="0" lvl="1" indent="0" defTabSz="914400" eaLnBrk="0" fontAlgn="base" hangingPunct="0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Tx/>
              <a:buNone/>
            </a:pPr>
            <a:r>
              <a:rPr lang="es-AR" altLang="es-AR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 trabajo fue esencial para las misiones de Mercury y Apolo. 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Char char="•"/>
            </a:pPr>
            <a:endParaRPr lang="es-ES" altLang="es-AR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Char char="•"/>
            </a:pPr>
            <a:endParaRPr lang="es-ES" altLang="es-AR" dirty="0" smtClean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Char char="•"/>
            </a:pPr>
            <a:endParaRPr lang="es-AR" altLang="es-AR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s-AR" altLang="es-AR" sz="4000" dirty="0">
                <a:effectLst>
                  <a:glow rad="101600">
                    <a:srgbClr val="FFC000">
                      <a:alpha val="60000"/>
                    </a:srgb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Lise Meitner </a:t>
            </a:r>
          </a:p>
          <a:p>
            <a:pPr marL="0" lvl="0" indent="0" defTabSz="914400" eaLnBrk="0" fontAlgn="base" hangingPunct="0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Tx/>
              <a:buNone/>
            </a:pPr>
            <a:r>
              <a:rPr lang="es-AR" altLang="es-AR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Física </a:t>
            </a:r>
            <a:r>
              <a:rPr lang="es-AR" altLang="es-AR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Contribuyó </a:t>
            </a:r>
            <a:r>
              <a:rPr lang="es-AR" altLang="es-AR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 descubrimiento de la fisión nuclear. </a:t>
            </a:r>
          </a:p>
          <a:p>
            <a:pPr marL="0" lvl="0" indent="0" defTabSz="914400" eaLnBrk="0" fontAlgn="base" hangingPunct="0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Tx/>
              <a:buNone/>
            </a:pPr>
            <a:r>
              <a:rPr lang="es-AR" altLang="es-AR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 </a:t>
            </a:r>
            <a:r>
              <a:rPr lang="es-AR" altLang="es-AR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trabajo permitió la comprensión de la energía atómica.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s-AR" altLang="es-AR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9733066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23582" y="1710519"/>
            <a:ext cx="10494678" cy="3777622"/>
          </a:xfrm>
        </p:spPr>
        <p:txBody>
          <a:bodyPr>
            <a:normAutofit fontScale="92500" lnSpcReduction="20000"/>
          </a:bodyPr>
          <a:lstStyle/>
          <a:p>
            <a:pPr marL="0" indent="0" algn="r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s-ES" sz="4000" dirty="0">
                <a:effectLst>
                  <a:glow rad="101600">
                    <a:srgbClr val="FFC000">
                      <a:alpha val="60000"/>
                    </a:srgb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Marie Curie </a:t>
            </a:r>
          </a:p>
          <a:p>
            <a:pPr marL="0" indent="0">
              <a:lnSpc>
                <a:spcPct val="16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s-ES" sz="2400" b="1" i="1" dirty="0" smtClean="0"/>
              <a:t>Primera </a:t>
            </a:r>
            <a:r>
              <a:rPr lang="es-ES" sz="2400" b="1" i="1" dirty="0"/>
              <a:t>mujer en ganar </a:t>
            </a:r>
            <a:r>
              <a:rPr lang="es-ES" sz="2400" b="1" i="1" dirty="0" smtClean="0"/>
              <a:t>un Premio </a:t>
            </a:r>
            <a:r>
              <a:rPr lang="es-ES" sz="2400" b="1" i="1" dirty="0"/>
              <a:t>Nobel </a:t>
            </a:r>
            <a:r>
              <a:rPr lang="es-ES" sz="2400" b="1" i="1" dirty="0" smtClean="0"/>
              <a:t>Física (1903)</a:t>
            </a:r>
            <a:endParaRPr lang="es-ES" sz="2400" b="1" i="1" dirty="0"/>
          </a:p>
          <a:p>
            <a:pPr marL="0" indent="0">
              <a:lnSpc>
                <a:spcPct val="16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s-ES" sz="2400" b="1" i="1" dirty="0"/>
              <a:t>Ganadora de un </a:t>
            </a:r>
            <a:r>
              <a:rPr lang="es-ES" sz="2400" b="1" i="1" dirty="0" err="1" smtClean="0"/>
              <a:t>segundoNobel</a:t>
            </a:r>
            <a:r>
              <a:rPr lang="es-ES" sz="2400" b="1" i="1" dirty="0" smtClean="0"/>
              <a:t> </a:t>
            </a:r>
            <a:r>
              <a:rPr lang="es-ES" sz="2400" b="1" i="1" dirty="0"/>
              <a:t>	Química (1911)</a:t>
            </a:r>
          </a:p>
          <a:p>
            <a:pPr marL="0" indent="0">
              <a:lnSpc>
                <a:spcPct val="16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s-ES" sz="2400" b="1" i="1" dirty="0"/>
              <a:t>Investigaciones sobre </a:t>
            </a:r>
            <a:r>
              <a:rPr lang="es-ES" sz="2400" b="1" i="1" dirty="0" smtClean="0"/>
              <a:t>Radiactividad</a:t>
            </a:r>
            <a:endParaRPr lang="es-ES" sz="2400" b="1" i="1" dirty="0"/>
          </a:p>
          <a:p>
            <a:pPr marL="0" indent="0">
              <a:lnSpc>
                <a:spcPct val="16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s-ES" sz="2400" b="1" i="1" dirty="0"/>
              <a:t>Descubrió los elementos </a:t>
            </a:r>
            <a:r>
              <a:rPr lang="es-ES" sz="2400" b="1" i="1" dirty="0" smtClean="0"/>
              <a:t>Polonio </a:t>
            </a:r>
            <a:r>
              <a:rPr lang="es-ES" sz="2400" b="1" i="1" dirty="0"/>
              <a:t>Radio.</a:t>
            </a:r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endParaRPr lang="es-AR" b="1" dirty="0"/>
          </a:p>
        </p:txBody>
      </p:sp>
    </p:spTree>
    <p:extLst>
      <p:ext uri="{BB962C8B-B14F-4D97-AF65-F5344CB8AC3E}">
        <p14:creationId xmlns:p14="http://schemas.microsoft.com/office/powerpoint/2010/main" val="3879831905"/>
      </p:ext>
    </p:extLst>
  </p:cSld>
  <p:clrMapOvr>
    <a:masterClrMapping/>
  </p:clrMapOvr>
</p:sld>
</file>

<file path=ppt/theme/theme1.xml><?xml version="1.0" encoding="utf-8"?>
<a:theme xmlns:a="http://schemas.openxmlformats.org/drawingml/2006/main" name="Espiral">
  <a:themeElements>
    <a:clrScheme name="Wisp">
      <a:dk1>
        <a:sysClr val="windowText" lastClr="000000"/>
      </a:dk1>
      <a:lt1>
        <a:sysClr val="window" lastClr="FFFFFF"/>
      </a:lt1>
      <a:dk2>
        <a:srgbClr val="647252"/>
      </a:dk2>
      <a:lt2>
        <a:srgbClr val="EAE8CF"/>
      </a:lt2>
      <a:accent1>
        <a:srgbClr val="E78712"/>
      </a:accent1>
      <a:accent2>
        <a:srgbClr val="B73C26"/>
      </a:accent2>
      <a:accent3>
        <a:srgbClr val="865331"/>
      </a:accent3>
      <a:accent4>
        <a:srgbClr val="B38648"/>
      </a:accent4>
      <a:accent5>
        <a:srgbClr val="BBB473"/>
      </a:accent5>
      <a:accent6>
        <a:srgbClr val="849276"/>
      </a:accent6>
      <a:hlink>
        <a:srgbClr val="FDAB2A"/>
      </a:hlink>
      <a:folHlink>
        <a:srgbClr val="CCB182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54F6613E-5ED7-40ED-90A8-F639BE712C0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69</TotalTime>
  <Words>71</Words>
  <Application>Microsoft Office PowerPoint</Application>
  <PresentationFormat>Panorámica</PresentationFormat>
  <Paragraphs>22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10" baseType="lpstr">
      <vt:lpstr>Arial</vt:lpstr>
      <vt:lpstr>Century Gothic</vt:lpstr>
      <vt:lpstr>Tahoma</vt:lpstr>
      <vt:lpstr>Thoma</vt:lpstr>
      <vt:lpstr>Wingdings 3</vt:lpstr>
      <vt:lpstr>Espiral</vt:lpstr>
      <vt:lpstr>Mujeres Pioneras en la Ciencia 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Mujeres Pioneras en la Ciencia</dc:title>
  <dc:creator>Marta Barcelo</dc:creator>
  <cp:lastModifiedBy>Marta Barcelo</cp:lastModifiedBy>
  <cp:revision>10</cp:revision>
  <dcterms:created xsi:type="dcterms:W3CDTF">2025-03-27T12:44:16Z</dcterms:created>
  <dcterms:modified xsi:type="dcterms:W3CDTF">2025-03-27T15:59:25Z</dcterms:modified>
</cp:coreProperties>
</file>