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9"/>
  </p:notesMasterIdLst>
  <p:sldIdLst>
    <p:sldId id="257" r:id="rId2"/>
    <p:sldId id="263" r:id="rId3"/>
    <p:sldId id="264" r:id="rId4"/>
    <p:sldId id="265" r:id="rId5"/>
    <p:sldId id="266" r:id="rId6"/>
    <p:sldId id="267" r:id="rId7"/>
    <p:sldId id="268" r:id="rId8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a Barcelo" initials="MB" lastIdx="1" clrIdx="0">
    <p:extLst>
      <p:ext uri="{19B8F6BF-5375-455C-9EA6-DF929625EA0E}">
        <p15:presenceInfo xmlns:p15="http://schemas.microsoft.com/office/powerpoint/2012/main" userId="Marta Barcel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8087"/>
    <a:srgbClr val="EC12D2"/>
    <a:srgbClr val="E299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-16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3-29T12:53:40.331" idx="1">
    <p:pos x="2605" y="1935"/>
    <p:text>https://en.wikipedia.org/wiki/Block_letters</p:text>
    <p:extLst>
      <p:ext uri="{C676402C-5697-4E1C-873F-D02D1690AC5C}">
        <p15:threadingInfo xmlns:p15="http://schemas.microsoft.com/office/powerpoint/2012/main" timeZoneBias="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34F04-69C3-45A6-95C2-D5A358B514F4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85A39-566B-4E02-8FD6-B97F38745D4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22866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gd851afca02_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8" name="Google Shape;1178;gd851afca02_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2004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gc7e36bceda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5" name="Google Shape;1185;gc7e36bceda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0605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7" name="Google Shape;12;p2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 rot="7776378">
            <a:off x="363008" y="-367732"/>
            <a:ext cx="1512373" cy="2986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5;p2"/>
          <p:cNvPicPr preferRelativeResize="0"/>
          <p:nvPr userDrawn="1"/>
        </p:nvPicPr>
        <p:blipFill rotWithShape="1">
          <a:blip r:embed="rId3">
            <a:alphaModFix/>
          </a:blip>
          <a:srcRect l="9978" t="7909" r="6171" b="5839"/>
          <a:stretch/>
        </p:blipFill>
        <p:spPr>
          <a:xfrm rot="-2030834" flipH="1">
            <a:off x="2648223" y="-658807"/>
            <a:ext cx="4220707" cy="2442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2;p2"/>
          <p:cNvPicPr preferRelativeResize="0"/>
          <p:nvPr userDrawn="1"/>
        </p:nvPicPr>
        <p:blipFill rotWithShape="1">
          <a:blip r:embed="rId4">
            <a:alphaModFix amt="82000"/>
          </a:blip>
          <a:srcRect l="9978" t="7909" r="6171" b="5839"/>
          <a:stretch/>
        </p:blipFill>
        <p:spPr>
          <a:xfrm rot="-2469882">
            <a:off x="-201464" y="146951"/>
            <a:ext cx="3617707" cy="2153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30;p2"/>
          <p:cNvPicPr preferRelativeResize="0"/>
          <p:nvPr userDrawn="1"/>
        </p:nvPicPr>
        <p:blipFill>
          <a:blip r:embed="rId5">
            <a:alphaModFix amt="75000"/>
          </a:blip>
          <a:stretch>
            <a:fillRect/>
          </a:stretch>
        </p:blipFill>
        <p:spPr>
          <a:xfrm rot="-4500019">
            <a:off x="5833829" y="277309"/>
            <a:ext cx="512856" cy="489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36;p2"/>
          <p:cNvPicPr preferRelativeResize="0"/>
          <p:nvPr userDrawn="1"/>
        </p:nvPicPr>
        <p:blipFill>
          <a:blip r:embed="rId6">
            <a:alphaModFix amt="78000"/>
          </a:blip>
          <a:stretch>
            <a:fillRect/>
          </a:stretch>
        </p:blipFill>
        <p:spPr>
          <a:xfrm rot="-6300026">
            <a:off x="762745" y="3414172"/>
            <a:ext cx="394507" cy="1074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24;p2"/>
          <p:cNvPicPr preferRelativeResize="0"/>
          <p:nvPr userDrawn="1"/>
        </p:nvPicPr>
        <p:blipFill>
          <a:blip r:embed="rId7">
            <a:alphaModFix amt="70000"/>
          </a:blip>
          <a:stretch>
            <a:fillRect/>
          </a:stretch>
        </p:blipFill>
        <p:spPr>
          <a:xfrm rot="-7890373">
            <a:off x="1360212" y="4760912"/>
            <a:ext cx="732231" cy="2403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25;p2"/>
          <p:cNvPicPr preferRelativeResize="0"/>
          <p:nvPr userDrawn="1"/>
        </p:nvPicPr>
        <p:blipFill>
          <a:blip r:embed="rId6">
            <a:alphaModFix amt="78000"/>
          </a:blip>
          <a:stretch>
            <a:fillRect/>
          </a:stretch>
        </p:blipFill>
        <p:spPr>
          <a:xfrm rot="-8103000">
            <a:off x="787150" y="4612960"/>
            <a:ext cx="509567" cy="1986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26;p2"/>
          <p:cNvPicPr preferRelativeResize="0"/>
          <p:nvPr userDrawn="1"/>
        </p:nvPicPr>
        <p:blipFill>
          <a:blip r:embed="rId8">
            <a:alphaModFix amt="95000"/>
          </a:blip>
          <a:stretch>
            <a:fillRect/>
          </a:stretch>
        </p:blipFill>
        <p:spPr>
          <a:xfrm rot="-2950540">
            <a:off x="10807333" y="-214401"/>
            <a:ext cx="1092936" cy="240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31;p2"/>
          <p:cNvPicPr preferRelativeResize="0"/>
          <p:nvPr userDrawn="1"/>
        </p:nvPicPr>
        <p:blipFill>
          <a:blip r:embed="rId5">
            <a:alphaModFix amt="75000"/>
          </a:blip>
          <a:stretch>
            <a:fillRect/>
          </a:stretch>
        </p:blipFill>
        <p:spPr>
          <a:xfrm rot="864916">
            <a:off x="10545956" y="4473982"/>
            <a:ext cx="499395" cy="476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33;p2"/>
          <p:cNvPicPr preferRelativeResize="0"/>
          <p:nvPr userDrawn="1"/>
        </p:nvPicPr>
        <p:blipFill>
          <a:blip r:embed="rId9">
            <a:alphaModFix amt="92000"/>
          </a:blip>
          <a:stretch>
            <a:fillRect/>
          </a:stretch>
        </p:blipFill>
        <p:spPr>
          <a:xfrm rot="-888836">
            <a:off x="1975888" y="4747216"/>
            <a:ext cx="299600" cy="2712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34;p2"/>
          <p:cNvPicPr preferRelativeResize="0"/>
          <p:nvPr userDrawn="1"/>
        </p:nvPicPr>
        <p:blipFill>
          <a:blip r:embed="rId9">
            <a:alphaModFix/>
          </a:blip>
          <a:stretch>
            <a:fillRect/>
          </a:stretch>
        </p:blipFill>
        <p:spPr>
          <a:xfrm rot="8492839">
            <a:off x="2013696" y="6254239"/>
            <a:ext cx="518179" cy="469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37;p2"/>
          <p:cNvPicPr preferRelativeResize="0"/>
          <p:nvPr userDrawn="1"/>
        </p:nvPicPr>
        <p:blipFill>
          <a:blip r:embed="rId6">
            <a:alphaModFix amt="78000"/>
          </a:blip>
          <a:stretch>
            <a:fillRect/>
          </a:stretch>
        </p:blipFill>
        <p:spPr>
          <a:xfrm rot="-2700009">
            <a:off x="10248884" y="1216209"/>
            <a:ext cx="509567" cy="1986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38;p2"/>
          <p:cNvPicPr preferRelativeResize="0"/>
          <p:nvPr userDrawn="1"/>
        </p:nvPicPr>
        <p:blipFill>
          <a:blip r:embed="rId7">
            <a:alphaModFix amt="70000"/>
          </a:blip>
          <a:stretch>
            <a:fillRect/>
          </a:stretch>
        </p:blipFill>
        <p:spPr>
          <a:xfrm rot="3734997">
            <a:off x="7634557" y="5586573"/>
            <a:ext cx="732227" cy="14902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41;p2"/>
          <p:cNvPicPr preferRelativeResize="0"/>
          <p:nvPr userDrawn="1"/>
        </p:nvPicPr>
        <p:blipFill>
          <a:blip r:embed="rId10">
            <a:alphaModFix amt="15000"/>
          </a:blip>
          <a:stretch>
            <a:fillRect/>
          </a:stretch>
        </p:blipFill>
        <p:spPr>
          <a:xfrm rot="8397697">
            <a:off x="9033917" y="535876"/>
            <a:ext cx="2834405" cy="4109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0394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</a:lstStyle>
          <a:p>
            <a:pPr lvl="0"/>
            <a:r>
              <a:rPr lang="es-ES" dirty="0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7" name="Google Shape;65;p4"/>
          <p:cNvPicPr preferRelativeResize="0"/>
          <p:nvPr userDrawn="1"/>
        </p:nvPicPr>
        <p:blipFill>
          <a:blip r:embed="rId2">
            <a:alphaModFix amt="24000"/>
          </a:blip>
          <a:stretch>
            <a:fillRect/>
          </a:stretch>
        </p:blipFill>
        <p:spPr>
          <a:xfrm>
            <a:off x="3030526" y="975193"/>
            <a:ext cx="6009132" cy="5733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66;p4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31984" y="975193"/>
            <a:ext cx="843496" cy="76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67;p4"/>
          <p:cNvPicPr preferRelativeResize="0"/>
          <p:nvPr userDrawn="1"/>
        </p:nvPicPr>
        <p:blipFill>
          <a:blip r:embed="rId2">
            <a:alphaModFix amt="68000"/>
          </a:blip>
          <a:stretch>
            <a:fillRect/>
          </a:stretch>
        </p:blipFill>
        <p:spPr>
          <a:xfrm rot="-3605494">
            <a:off x="43366" y="114072"/>
            <a:ext cx="1270137" cy="12118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7957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10" name="Google Shape;73;p5"/>
          <p:cNvPicPr preferRelativeResize="0"/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 rot="864916">
            <a:off x="894836" y="1649199"/>
            <a:ext cx="499395" cy="476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74;p5"/>
          <p:cNvPicPr preferRelativeResize="0"/>
          <p:nvPr userDrawn="1"/>
        </p:nvPicPr>
        <p:blipFill>
          <a:blip r:embed="rId2">
            <a:alphaModFix amt="84000"/>
          </a:blip>
          <a:stretch>
            <a:fillRect/>
          </a:stretch>
        </p:blipFill>
        <p:spPr>
          <a:xfrm rot="-8717672">
            <a:off x="9784833" y="321358"/>
            <a:ext cx="235599" cy="224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75;p5"/>
          <p:cNvPicPr preferRelativeResize="0"/>
          <p:nvPr userDrawn="1"/>
        </p:nvPicPr>
        <p:blipFill>
          <a:blip r:embed="rId3">
            <a:alphaModFix amt="72000"/>
          </a:blip>
          <a:stretch>
            <a:fillRect/>
          </a:stretch>
        </p:blipFill>
        <p:spPr>
          <a:xfrm rot="-3197529">
            <a:off x="661344" y="-174960"/>
            <a:ext cx="370920" cy="1217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76;p5"/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 rot="8492839">
            <a:off x="10972909" y="1919440"/>
            <a:ext cx="518179" cy="469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78;p5"/>
          <p:cNvPicPr preferRelativeResize="0"/>
          <p:nvPr userDrawn="1"/>
        </p:nvPicPr>
        <p:blipFill>
          <a:blip r:embed="rId5">
            <a:alphaModFix amt="84000"/>
          </a:blip>
          <a:stretch>
            <a:fillRect/>
          </a:stretch>
        </p:blipFill>
        <p:spPr>
          <a:xfrm rot="3201265">
            <a:off x="10041396" y="4059552"/>
            <a:ext cx="1512372" cy="2986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81;p5"/>
          <p:cNvPicPr preferRelativeResize="0"/>
          <p:nvPr userDrawn="1"/>
        </p:nvPicPr>
        <p:blipFill>
          <a:blip r:embed="rId6">
            <a:alphaModFix/>
          </a:blip>
          <a:stretch>
            <a:fillRect/>
          </a:stretch>
        </p:blipFill>
        <p:spPr>
          <a:xfrm rot="-4499999">
            <a:off x="4448822" y="2968534"/>
            <a:ext cx="3639001" cy="34749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7040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E7676-7EE6-4F29-AAA6-E4B6D7D20D69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3240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7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translate.google.com.ar/?hl=es&amp;sl=auto&amp;tl=es&amp;op=translate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D:\%23%201UTN%20Practicas-2025\Power\notepad.ex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p66"/>
          <p:cNvSpPr txBox="1">
            <a:spLocks noGrp="1"/>
          </p:cNvSpPr>
          <p:nvPr>
            <p:ph type="ctrTitle"/>
          </p:nvPr>
        </p:nvSpPr>
        <p:spPr>
          <a:xfrm>
            <a:off x="1501140" y="2677478"/>
            <a:ext cx="9144000" cy="2387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MX" b="1" dirty="0">
                <a:ln/>
                <a:solidFill>
                  <a:schemeClr val="accent1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¿Qué es el arte </a:t>
            </a:r>
            <a:r>
              <a:rPr lang="es-MX" b="1" dirty="0" smtClean="0">
                <a:ln/>
                <a:solidFill>
                  <a:schemeClr val="accent1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urbano?</a:t>
            </a:r>
            <a:endParaRPr sz="7066" b="1" i="1" dirty="0">
              <a:ln/>
              <a:solidFill>
                <a:schemeClr val="accent1">
                  <a:lumMod val="7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884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/>
            <a:r>
              <a:rPr lang="es-MX" sz="3200" b="1" kern="0" spc="2400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Tipos y estilos de grafiti</a:t>
            </a:r>
            <a:endParaRPr lang="es-AR" sz="3200" b="1" kern="0" spc="24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>
                <a:solidFill>
                  <a:srgbClr val="EC12D2"/>
                </a:solidFill>
              </a:rPr>
              <a:t>Obras o </a:t>
            </a:r>
            <a:r>
              <a:rPr lang="es-AR" dirty="0" smtClean="0">
                <a:solidFill>
                  <a:srgbClr val="EC12D2"/>
                </a:solidFill>
              </a:rPr>
              <a:t>piezas</a:t>
            </a:r>
            <a:endParaRPr lang="es-AR" dirty="0">
              <a:solidFill>
                <a:srgbClr val="EC12D2"/>
              </a:solidFill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ln w="127000" cap="rnd" cmpd="thinThick">
            <a:noFill/>
          </a:ln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Obras de gran complejidad visual  gráfica,</a:t>
            </a:r>
          </a:p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 Con tres colores o más</a:t>
            </a:r>
          </a:p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 Pueden contener figuras y letras  </a:t>
            </a:r>
          </a:p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>
                <a:hlinkClick r:id="rId2"/>
              </a:rPr>
              <a:t>Suelen verse sobre varios tipos de superficies,</a:t>
            </a:r>
            <a:endParaRPr lang="es-ES" dirty="0"/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murales,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 fachadas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vagones del metro.</a:t>
            </a:r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EC12D2"/>
                </a:solidFill>
              </a:rPr>
              <a:t>Bubble letters o letra pompa</a:t>
            </a:r>
            <a:endParaRPr lang="es-AR" dirty="0">
              <a:solidFill>
                <a:srgbClr val="EC12D2"/>
              </a:solidFill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556051" y="2907369"/>
            <a:ext cx="5040000" cy="2880000"/>
          </a:xfrm>
          <a:prstGeom prst="rect">
            <a:avLst/>
          </a:prstGeom>
          <a:ln w="127000" cap="rnd" cmpd="thinThick">
            <a:noFill/>
          </a:ln>
        </p:spPr>
        <p:txBody>
          <a:bodyPr/>
          <a:lstStyle/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Grafitis formados por letras 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Redondas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Infladas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Fáciles de leer</a:t>
            </a:r>
          </a:p>
          <a:p>
            <a:pPr marL="444500" indent="-422275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Tienen al menos un color de relleno y un color en el borde.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85327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/>
            <a:r>
              <a:rPr lang="es-AR" sz="3200" b="1" kern="0" spc="2400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Mas estilos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0000" y="2701510"/>
            <a:ext cx="5040000" cy="900000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s-A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Block letters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720000" y="4320000"/>
            <a:ext cx="5040000" cy="1800000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buNone/>
            </a:pPr>
            <a:r>
              <a:rPr lang="es-E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Grafitis con letras simples de producir y claramente legibles, que permitan su reconocimiento rápido y a distancia</a:t>
            </a:r>
          </a:p>
          <a:p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20000" y="2701510"/>
            <a:ext cx="5040000" cy="900000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s-A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Mensajes o lemas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20000" y="4319999"/>
            <a:ext cx="5040000" cy="1080000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s-E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Sentencias, eslóganes o frases escritas para difundir un mensaje</a:t>
            </a:r>
          </a:p>
          <a:p>
            <a:pPr marL="0" indent="0" algn="ctr">
              <a:buNone/>
            </a:pPr>
            <a:endParaRPr lang="es-AR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57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55600"/>
            <a:ext cx="10515600" cy="1325563"/>
          </a:xfr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/>
            <a:r>
              <a:rPr lang="es-MX" sz="3200" b="1" kern="0" spc="2400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Otros </a:t>
            </a:r>
            <a:r>
              <a:rPr lang="es-AR" sz="3200" b="1" kern="0" spc="2400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estilos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93401" y="2721293"/>
            <a:ext cx="5157787" cy="823912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s-AR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Personajes</a:t>
            </a:r>
            <a:endParaRPr lang="es-AR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1188" y="4585335"/>
            <a:ext cx="5040000" cy="1800000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s-E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Representan personajes célebres o dibujos animados, y usualmente acompañan a algunas letras.</a:t>
            </a:r>
            <a:endParaRPr lang="es-AR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486212" y="2813686"/>
            <a:ext cx="5183188" cy="823912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s-MX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Iconos y cómics</a:t>
            </a:r>
            <a:endParaRPr lang="es-MX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r:id="" action="ppaction://hlinkshowjump?jump=endshow"/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29400" y="4356735"/>
            <a:ext cx="5040000" cy="1800000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s-E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Dibujos figurativos,  que buscan romper con la imagen tradicional del grafiti.</a:t>
            </a:r>
            <a:endParaRPr lang="es-AR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072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p67"/>
          <p:cNvSpPr txBox="1">
            <a:spLocks noGrp="1"/>
          </p:cNvSpPr>
          <p:nvPr>
            <p:ph type="title"/>
          </p:nvPr>
        </p:nvSpPr>
        <p:spPr>
          <a:prstGeom prst="round2Diag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-AR" b="1" kern="0" spc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Características</a:t>
            </a:r>
            <a:endParaRPr kern="0" spc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88" name="Google Shape;1188;p67"/>
          <p:cNvSpPr txBox="1">
            <a:spLocks noGrp="1"/>
          </p:cNvSpPr>
          <p:nvPr>
            <p:ph idx="1"/>
          </p:nvPr>
        </p:nvSpPr>
        <p:spPr>
          <a:xfrm>
            <a:off x="838200" y="2088107"/>
            <a:ext cx="10515600" cy="4088856"/>
          </a:xfrm>
          <a:prstGeom prst="round2DiagRect">
            <a:avLst/>
          </a:prstGeom>
          <a:ln w="127000"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Contexto urbano</a:t>
            </a:r>
            <a:r>
              <a:rPr lang="es-MX" dirty="0"/>
              <a:t>: </a:t>
            </a:r>
            <a:r>
              <a:rPr lang="es-MX" dirty="0" smtClean="0"/>
              <a:t>suelen </a:t>
            </a:r>
            <a:r>
              <a:rPr lang="es-MX" dirty="0"/>
              <a:t>utilizarse muros, puentes, </a:t>
            </a:r>
            <a:r>
              <a:rPr lang="es-MX" dirty="0" smtClean="0"/>
              <a:t>aceras, etc.</a:t>
            </a:r>
            <a:endParaRPr lang="es-MX" dirty="0"/>
          </a:p>
          <a:p>
            <a:pPr marL="0" indent="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Accesibilidad</a:t>
            </a:r>
            <a:r>
              <a:rPr lang="es-MX" dirty="0"/>
              <a:t>: </a:t>
            </a:r>
            <a:r>
              <a:rPr lang="es-MX" dirty="0" smtClean="0"/>
              <a:t>es </a:t>
            </a:r>
            <a:r>
              <a:rPr lang="es-MX" dirty="0"/>
              <a:t>gratuito y está diseñado para ser visto por cualquier </a:t>
            </a:r>
            <a:r>
              <a:rPr lang="es-MX" dirty="0" smtClean="0"/>
              <a:t>persona</a:t>
            </a:r>
            <a:r>
              <a:rPr lang="es-MX" dirty="0"/>
              <a:t>.</a:t>
            </a:r>
            <a:endParaRPr lang="es-MX" dirty="0" smtClean="0"/>
          </a:p>
          <a:p>
            <a:pPr marL="0" indent="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 smtClean="0"/>
              <a:t>Carácter </a:t>
            </a:r>
            <a:r>
              <a:rPr lang="es-MX" b="1" dirty="0">
                <a:hlinkClick r:id="rId3" action="ppaction://program"/>
              </a:rPr>
              <a:t>efímero</a:t>
            </a:r>
            <a:r>
              <a:rPr lang="es-MX" dirty="0"/>
              <a:t>: s</a:t>
            </a:r>
            <a:r>
              <a:rPr lang="es-MX" dirty="0" smtClean="0"/>
              <a:t>on </a:t>
            </a:r>
            <a:r>
              <a:rPr lang="es-MX" dirty="0"/>
              <a:t>temporales y pueden ser borradas, pintadas o </a:t>
            </a:r>
            <a:r>
              <a:rPr lang="es-MX" dirty="0" smtClean="0"/>
              <a:t>destruidas.</a:t>
            </a:r>
          </a:p>
          <a:p>
            <a:pPr marL="0" indent="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 smtClean="0"/>
              <a:t>Mensajes </a:t>
            </a:r>
            <a:r>
              <a:rPr lang="es-MX" b="1" dirty="0"/>
              <a:t>sociales y políticos</a:t>
            </a:r>
            <a:r>
              <a:rPr lang="es-MX" dirty="0"/>
              <a:t>: </a:t>
            </a:r>
            <a:r>
              <a:rPr lang="es-MX" dirty="0" smtClean="0"/>
              <a:t>temas </a:t>
            </a:r>
            <a:r>
              <a:rPr lang="es-MX" dirty="0"/>
              <a:t>como la justicia, desigualdad, medio ambiente y </a:t>
            </a:r>
            <a:r>
              <a:rPr lang="es-MX" dirty="0" smtClean="0"/>
              <a:t>críticas.</a:t>
            </a:r>
            <a:endParaRPr lang="es-MX" dirty="0"/>
          </a:p>
          <a:p>
            <a:pPr marL="0" indent="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Estilo visual diverso</a:t>
            </a:r>
            <a:r>
              <a:rPr lang="es-MX" dirty="0"/>
              <a:t>: </a:t>
            </a:r>
            <a:r>
              <a:rPr lang="es-MX" dirty="0" smtClean="0"/>
              <a:t>combina </a:t>
            </a:r>
            <a:r>
              <a:rPr lang="es-MX" dirty="0"/>
              <a:t>técnicas como el grafiti, esténciles, collages, murales, </a:t>
            </a:r>
            <a:r>
              <a:rPr lang="es-MX" dirty="0" smtClean="0"/>
              <a:t>otros.</a:t>
            </a:r>
          </a:p>
          <a:p>
            <a:pPr marL="0" indent="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 smtClean="0"/>
              <a:t>Interacción </a:t>
            </a:r>
            <a:r>
              <a:rPr lang="es-MX" b="1" dirty="0"/>
              <a:t>con el entorno</a:t>
            </a:r>
            <a:r>
              <a:rPr lang="es-MX" dirty="0"/>
              <a:t>: </a:t>
            </a:r>
            <a:r>
              <a:rPr lang="es-MX" dirty="0" smtClean="0"/>
              <a:t>juegan </a:t>
            </a:r>
            <a:r>
              <a:rPr lang="es-MX" dirty="0"/>
              <a:t>con la arquitectura, el mobiliario urbano o el </a:t>
            </a:r>
            <a:r>
              <a:rPr lang="es-MX" dirty="0" smtClean="0"/>
              <a:t>paisaje</a:t>
            </a:r>
            <a:endParaRPr lang="es-MX" dirty="0"/>
          </a:p>
          <a:p>
            <a:pPr marL="0" indent="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Cultura </a:t>
            </a:r>
            <a:r>
              <a:rPr lang="es-MX" b="1" dirty="0" smtClean="0"/>
              <a:t>juvenil</a:t>
            </a:r>
            <a:r>
              <a:rPr lang="es-MX" dirty="0" smtClean="0"/>
              <a:t>: relacionado </a:t>
            </a:r>
            <a:r>
              <a:rPr lang="es-MX" dirty="0"/>
              <a:t>con movimientos culturales juveniles como el hip-hop y el punk.</a:t>
            </a:r>
          </a:p>
          <a:p>
            <a:pPr marL="0" indent="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Anonimato:</a:t>
            </a:r>
            <a:r>
              <a:rPr lang="es-MX" dirty="0"/>
              <a:t> </a:t>
            </a:r>
            <a:r>
              <a:rPr lang="es-MX" dirty="0" smtClean="0"/>
              <a:t>suelen </a:t>
            </a:r>
            <a:r>
              <a:rPr lang="es-MX" dirty="0"/>
              <a:t>ser de carácter anónimo.</a:t>
            </a:r>
          </a:p>
          <a:p>
            <a:pPr marL="0" indent="457200" algn="just">
              <a:buNone/>
            </a:pPr>
            <a:endParaRPr dirty="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7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71397">
            <a:off x="5866653" y="1532666"/>
            <a:ext cx="5403126" cy="37821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ᐉ Letras de Graffiti | Tipografías, estilos y herramient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3545">
            <a:off x="1079737" y="1569942"/>
            <a:ext cx="4306403" cy="43064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30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4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Personajes</a:t>
            </a:r>
            <a:endParaRPr lang="es-AR" sz="4800" dirty="0"/>
          </a:p>
        </p:txBody>
      </p:sp>
      <p:pic>
        <p:nvPicPr>
          <p:cNvPr id="1026" name="Picture 2" descr="Cacho graffiti con personajes de videojueg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288" y="1897039"/>
            <a:ext cx="9605424" cy="4288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92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ersonalizado">
  <a:themeElements>
    <a:clrScheme name="Violeta rojo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257</Words>
  <Application>Microsoft Office PowerPoint</Application>
  <PresentationFormat>Panorámica</PresentationFormat>
  <Paragraphs>36</Paragraphs>
  <Slides>7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Wingdings</vt:lpstr>
      <vt:lpstr>Diseño personalizado</vt:lpstr>
      <vt:lpstr>¿Qué es el arte urbano?</vt:lpstr>
      <vt:lpstr>Tipos y estilos de grafiti</vt:lpstr>
      <vt:lpstr>Mas estilos</vt:lpstr>
      <vt:lpstr>Otros estilos</vt:lpstr>
      <vt:lpstr>Características</vt:lpstr>
      <vt:lpstr>Presentación de PowerPoint</vt:lpstr>
      <vt:lpstr>Personajes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 3 Resuelto</dc:subject>
  <dc:creator>Marta Barcelo</dc:creator>
  <cp:lastModifiedBy>Marta Barcelo</cp:lastModifiedBy>
  <cp:revision>42</cp:revision>
  <dcterms:created xsi:type="dcterms:W3CDTF">2025-01-31T15:30:59Z</dcterms:created>
  <dcterms:modified xsi:type="dcterms:W3CDTF">2025-03-29T16:34:27Z</dcterms:modified>
</cp:coreProperties>
</file>